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68" r:id="rId5"/>
    <p:sldId id="257" r:id="rId6"/>
    <p:sldId id="258" r:id="rId7"/>
    <p:sldId id="358" r:id="rId8"/>
    <p:sldId id="356" r:id="rId9"/>
    <p:sldId id="284" r:id="rId10"/>
    <p:sldId id="259" r:id="rId11"/>
    <p:sldId id="285" r:id="rId12"/>
    <p:sldId id="304" r:id="rId13"/>
    <p:sldId id="305" r:id="rId14"/>
    <p:sldId id="344" r:id="rId15"/>
    <p:sldId id="345" r:id="rId16"/>
    <p:sldId id="306" r:id="rId17"/>
    <p:sldId id="307" r:id="rId18"/>
    <p:sldId id="308" r:id="rId19"/>
    <p:sldId id="346" r:id="rId20"/>
    <p:sldId id="347" r:id="rId21"/>
    <p:sldId id="348" r:id="rId22"/>
    <p:sldId id="349" r:id="rId23"/>
    <p:sldId id="350" r:id="rId24"/>
    <p:sldId id="351" r:id="rId25"/>
    <p:sldId id="355" r:id="rId26"/>
    <p:sldId id="35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E8"/>
    <a:srgbClr val="7070DA"/>
    <a:srgbClr val="F39556"/>
    <a:srgbClr val="FACBAF"/>
    <a:srgbClr val="81C498"/>
    <a:srgbClr val="EDEB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2C8737-1AED-4D63-9084-A864CB2B647B}" v="1" dt="2022-03-03T15:35:17.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Jode | Creative Arts East" userId="9d9971d4-5773-4c4b-9338-635f1445585f" providerId="ADAL" clId="{002C8737-1AED-4D63-9084-A864CB2B647B}"/>
    <pc:docChg chg="custSel delSld modSld">
      <pc:chgData name="Natalie Jode | Creative Arts East" userId="9d9971d4-5773-4c4b-9338-635f1445585f" providerId="ADAL" clId="{002C8737-1AED-4D63-9084-A864CB2B647B}" dt="2022-03-03T16:15:40.895" v="25" actId="20577"/>
      <pc:docMkLst>
        <pc:docMk/>
      </pc:docMkLst>
      <pc:sldChg chg="del">
        <pc:chgData name="Natalie Jode | Creative Arts East" userId="9d9971d4-5773-4c4b-9338-635f1445585f" providerId="ADAL" clId="{002C8737-1AED-4D63-9084-A864CB2B647B}" dt="2022-03-03T15:35:48.704" v="6" actId="47"/>
        <pc:sldMkLst>
          <pc:docMk/>
          <pc:sldMk cId="1928200560" sldId="256"/>
        </pc:sldMkLst>
      </pc:sldChg>
      <pc:sldChg chg="addSp delSp modSp mod">
        <pc:chgData name="Natalie Jode | Creative Arts East" userId="9d9971d4-5773-4c4b-9338-635f1445585f" providerId="ADAL" clId="{002C8737-1AED-4D63-9084-A864CB2B647B}" dt="2022-03-03T15:35:29.500" v="5" actId="20577"/>
        <pc:sldMkLst>
          <pc:docMk/>
          <pc:sldMk cId="1805990402" sldId="257"/>
        </pc:sldMkLst>
        <pc:spChg chg="del">
          <ac:chgData name="Natalie Jode | Creative Arts East" userId="9d9971d4-5773-4c4b-9338-635f1445585f" providerId="ADAL" clId="{002C8737-1AED-4D63-9084-A864CB2B647B}" dt="2022-03-03T15:35:11.659" v="0" actId="478"/>
          <ac:spMkLst>
            <pc:docMk/>
            <pc:sldMk cId="1805990402" sldId="257"/>
            <ac:spMk id="3" creationId="{107A39EE-988A-490C-86C8-20092EED376E}"/>
          </ac:spMkLst>
        </pc:spChg>
        <pc:spChg chg="add del mod">
          <ac:chgData name="Natalie Jode | Creative Arts East" userId="9d9971d4-5773-4c4b-9338-635f1445585f" providerId="ADAL" clId="{002C8737-1AED-4D63-9084-A864CB2B647B}" dt="2022-03-03T15:35:14.637" v="1" actId="478"/>
          <ac:spMkLst>
            <pc:docMk/>
            <pc:sldMk cId="1805990402" sldId="257"/>
            <ac:spMk id="8" creationId="{A6EE61AB-5807-40CA-A6BE-6CE3D0643194}"/>
          </ac:spMkLst>
        </pc:spChg>
        <pc:spChg chg="add mod">
          <ac:chgData name="Natalie Jode | Creative Arts East" userId="9d9971d4-5773-4c4b-9338-635f1445585f" providerId="ADAL" clId="{002C8737-1AED-4D63-9084-A864CB2B647B}" dt="2022-03-03T15:35:29.500" v="5" actId="20577"/>
          <ac:spMkLst>
            <pc:docMk/>
            <pc:sldMk cId="1805990402" sldId="257"/>
            <ac:spMk id="10" creationId="{107A39EE-988A-490C-86C8-20092EED376E}"/>
          </ac:spMkLst>
        </pc:spChg>
      </pc:sldChg>
      <pc:sldChg chg="del">
        <pc:chgData name="Natalie Jode | Creative Arts East" userId="9d9971d4-5773-4c4b-9338-635f1445585f" providerId="ADAL" clId="{002C8737-1AED-4D63-9084-A864CB2B647B}" dt="2022-03-03T15:35:48.704" v="6" actId="47"/>
        <pc:sldMkLst>
          <pc:docMk/>
          <pc:sldMk cId="3566670368" sldId="260"/>
        </pc:sldMkLst>
      </pc:sldChg>
      <pc:sldChg chg="del">
        <pc:chgData name="Natalie Jode | Creative Arts East" userId="9d9971d4-5773-4c4b-9338-635f1445585f" providerId="ADAL" clId="{002C8737-1AED-4D63-9084-A864CB2B647B}" dt="2022-03-03T15:35:48.704" v="6" actId="47"/>
        <pc:sldMkLst>
          <pc:docMk/>
          <pc:sldMk cId="1793774782" sldId="261"/>
        </pc:sldMkLst>
      </pc:sldChg>
      <pc:sldChg chg="del">
        <pc:chgData name="Natalie Jode | Creative Arts East" userId="9d9971d4-5773-4c4b-9338-635f1445585f" providerId="ADAL" clId="{002C8737-1AED-4D63-9084-A864CB2B647B}" dt="2022-03-03T15:35:48.704" v="6" actId="47"/>
        <pc:sldMkLst>
          <pc:docMk/>
          <pc:sldMk cId="902993948" sldId="262"/>
        </pc:sldMkLst>
      </pc:sldChg>
      <pc:sldChg chg="del">
        <pc:chgData name="Natalie Jode | Creative Arts East" userId="9d9971d4-5773-4c4b-9338-635f1445585f" providerId="ADAL" clId="{002C8737-1AED-4D63-9084-A864CB2B647B}" dt="2022-03-03T15:35:48.704" v="6" actId="47"/>
        <pc:sldMkLst>
          <pc:docMk/>
          <pc:sldMk cId="1159960952" sldId="263"/>
        </pc:sldMkLst>
      </pc:sldChg>
      <pc:sldChg chg="del">
        <pc:chgData name="Natalie Jode | Creative Arts East" userId="9d9971d4-5773-4c4b-9338-635f1445585f" providerId="ADAL" clId="{002C8737-1AED-4D63-9084-A864CB2B647B}" dt="2022-03-03T15:35:48.704" v="6" actId="47"/>
        <pc:sldMkLst>
          <pc:docMk/>
          <pc:sldMk cId="88750800" sldId="265"/>
        </pc:sldMkLst>
      </pc:sldChg>
      <pc:sldChg chg="del">
        <pc:chgData name="Natalie Jode | Creative Arts East" userId="9d9971d4-5773-4c4b-9338-635f1445585f" providerId="ADAL" clId="{002C8737-1AED-4D63-9084-A864CB2B647B}" dt="2022-03-03T15:35:48.704" v="6" actId="47"/>
        <pc:sldMkLst>
          <pc:docMk/>
          <pc:sldMk cId="1028811099" sldId="266"/>
        </pc:sldMkLst>
      </pc:sldChg>
      <pc:sldChg chg="del">
        <pc:chgData name="Natalie Jode | Creative Arts East" userId="9d9971d4-5773-4c4b-9338-635f1445585f" providerId="ADAL" clId="{002C8737-1AED-4D63-9084-A864CB2B647B}" dt="2022-03-03T15:35:48.704" v="6" actId="47"/>
        <pc:sldMkLst>
          <pc:docMk/>
          <pc:sldMk cId="1257827288" sldId="267"/>
        </pc:sldMkLst>
      </pc:sldChg>
      <pc:sldChg chg="modSp mod">
        <pc:chgData name="Natalie Jode | Creative Arts East" userId="9d9971d4-5773-4c4b-9338-635f1445585f" providerId="ADAL" clId="{002C8737-1AED-4D63-9084-A864CB2B647B}" dt="2022-03-03T16:15:40.895" v="25" actId="20577"/>
        <pc:sldMkLst>
          <pc:docMk/>
          <pc:sldMk cId="2437389926" sldId="268"/>
        </pc:sldMkLst>
        <pc:spChg chg="mod">
          <ac:chgData name="Natalie Jode | Creative Arts East" userId="9d9971d4-5773-4c4b-9338-635f1445585f" providerId="ADAL" clId="{002C8737-1AED-4D63-9084-A864CB2B647B}" dt="2022-03-03T16:15:40.895" v="25" actId="20577"/>
          <ac:spMkLst>
            <pc:docMk/>
            <pc:sldMk cId="2437389926" sldId="268"/>
            <ac:spMk id="3" creationId="{15B38651-D1BA-488F-881B-334EFA16BBA1}"/>
          </ac:spMkLst>
        </pc:spChg>
      </pc:sldChg>
      <pc:sldChg chg="del">
        <pc:chgData name="Natalie Jode | Creative Arts East" userId="9d9971d4-5773-4c4b-9338-635f1445585f" providerId="ADAL" clId="{002C8737-1AED-4D63-9084-A864CB2B647B}" dt="2022-03-03T15:35:48.704" v="6" actId="47"/>
        <pc:sldMkLst>
          <pc:docMk/>
          <pc:sldMk cId="3915719298" sldId="271"/>
        </pc:sldMkLst>
      </pc:sldChg>
      <pc:sldChg chg="del">
        <pc:chgData name="Natalie Jode | Creative Arts East" userId="9d9971d4-5773-4c4b-9338-635f1445585f" providerId="ADAL" clId="{002C8737-1AED-4D63-9084-A864CB2B647B}" dt="2022-03-03T15:35:48.704" v="6" actId="47"/>
        <pc:sldMkLst>
          <pc:docMk/>
          <pc:sldMk cId="228419321" sldId="272"/>
        </pc:sldMkLst>
      </pc:sldChg>
      <pc:sldChg chg="del">
        <pc:chgData name="Natalie Jode | Creative Arts East" userId="9d9971d4-5773-4c4b-9338-635f1445585f" providerId="ADAL" clId="{002C8737-1AED-4D63-9084-A864CB2B647B}" dt="2022-03-03T15:35:48.704" v="6" actId="47"/>
        <pc:sldMkLst>
          <pc:docMk/>
          <pc:sldMk cId="2864461727" sldId="273"/>
        </pc:sldMkLst>
      </pc:sldChg>
      <pc:sldChg chg="del">
        <pc:chgData name="Natalie Jode | Creative Arts East" userId="9d9971d4-5773-4c4b-9338-635f1445585f" providerId="ADAL" clId="{002C8737-1AED-4D63-9084-A864CB2B647B}" dt="2022-03-03T15:35:48.704" v="6" actId="47"/>
        <pc:sldMkLst>
          <pc:docMk/>
          <pc:sldMk cId="2256095274" sldId="274"/>
        </pc:sldMkLst>
      </pc:sldChg>
      <pc:sldChg chg="del">
        <pc:chgData name="Natalie Jode | Creative Arts East" userId="9d9971d4-5773-4c4b-9338-635f1445585f" providerId="ADAL" clId="{002C8737-1AED-4D63-9084-A864CB2B647B}" dt="2022-03-03T15:35:48.704" v="6" actId="47"/>
        <pc:sldMkLst>
          <pc:docMk/>
          <pc:sldMk cId="2693383457" sldId="275"/>
        </pc:sldMkLst>
      </pc:sldChg>
      <pc:sldChg chg="del">
        <pc:chgData name="Natalie Jode | Creative Arts East" userId="9d9971d4-5773-4c4b-9338-635f1445585f" providerId="ADAL" clId="{002C8737-1AED-4D63-9084-A864CB2B647B}" dt="2022-03-03T15:35:48.704" v="6" actId="47"/>
        <pc:sldMkLst>
          <pc:docMk/>
          <pc:sldMk cId="1124962638" sldId="276"/>
        </pc:sldMkLst>
      </pc:sldChg>
      <pc:sldChg chg="del">
        <pc:chgData name="Natalie Jode | Creative Arts East" userId="9d9971d4-5773-4c4b-9338-635f1445585f" providerId="ADAL" clId="{002C8737-1AED-4D63-9084-A864CB2B647B}" dt="2022-03-03T15:35:48.704" v="6" actId="47"/>
        <pc:sldMkLst>
          <pc:docMk/>
          <pc:sldMk cId="3625244107" sldId="278"/>
        </pc:sldMkLst>
      </pc:sldChg>
      <pc:sldChg chg="del">
        <pc:chgData name="Natalie Jode | Creative Arts East" userId="9d9971d4-5773-4c4b-9338-635f1445585f" providerId="ADAL" clId="{002C8737-1AED-4D63-9084-A864CB2B647B}" dt="2022-03-03T15:35:48.704" v="6" actId="47"/>
        <pc:sldMkLst>
          <pc:docMk/>
          <pc:sldMk cId="4107412987" sldId="279"/>
        </pc:sldMkLst>
      </pc:sldChg>
      <pc:sldChg chg="del">
        <pc:chgData name="Natalie Jode | Creative Arts East" userId="9d9971d4-5773-4c4b-9338-635f1445585f" providerId="ADAL" clId="{002C8737-1AED-4D63-9084-A864CB2B647B}" dt="2022-03-03T15:35:48.704" v="6" actId="47"/>
        <pc:sldMkLst>
          <pc:docMk/>
          <pc:sldMk cId="3002311875" sldId="280"/>
        </pc:sldMkLst>
      </pc:sldChg>
      <pc:sldChg chg="del">
        <pc:chgData name="Natalie Jode | Creative Arts East" userId="9d9971d4-5773-4c4b-9338-635f1445585f" providerId="ADAL" clId="{002C8737-1AED-4D63-9084-A864CB2B647B}" dt="2022-03-03T15:35:48.704" v="6" actId="47"/>
        <pc:sldMkLst>
          <pc:docMk/>
          <pc:sldMk cId="1392584384" sldId="281"/>
        </pc:sldMkLst>
      </pc:sldChg>
      <pc:sldChg chg="del">
        <pc:chgData name="Natalie Jode | Creative Arts East" userId="9d9971d4-5773-4c4b-9338-635f1445585f" providerId="ADAL" clId="{002C8737-1AED-4D63-9084-A864CB2B647B}" dt="2022-03-03T15:35:48.704" v="6" actId="47"/>
        <pc:sldMkLst>
          <pc:docMk/>
          <pc:sldMk cId="3781045564" sldId="282"/>
        </pc:sldMkLst>
      </pc:sldChg>
      <pc:sldChg chg="del">
        <pc:chgData name="Natalie Jode | Creative Arts East" userId="9d9971d4-5773-4c4b-9338-635f1445585f" providerId="ADAL" clId="{002C8737-1AED-4D63-9084-A864CB2B647B}" dt="2022-03-03T15:35:48.704" v="6" actId="47"/>
        <pc:sldMkLst>
          <pc:docMk/>
          <pc:sldMk cId="3789143451" sldId="283"/>
        </pc:sldMkLst>
      </pc:sldChg>
      <pc:sldChg chg="del">
        <pc:chgData name="Natalie Jode | Creative Arts East" userId="9d9971d4-5773-4c4b-9338-635f1445585f" providerId="ADAL" clId="{002C8737-1AED-4D63-9084-A864CB2B647B}" dt="2022-03-03T15:35:48.704" v="6" actId="47"/>
        <pc:sldMkLst>
          <pc:docMk/>
          <pc:sldMk cId="4202978968" sldId="291"/>
        </pc:sldMkLst>
      </pc:sldChg>
      <pc:sldChg chg="del">
        <pc:chgData name="Natalie Jode | Creative Arts East" userId="9d9971d4-5773-4c4b-9338-635f1445585f" providerId="ADAL" clId="{002C8737-1AED-4D63-9084-A864CB2B647B}" dt="2022-03-03T15:35:48.704" v="6" actId="47"/>
        <pc:sldMkLst>
          <pc:docMk/>
          <pc:sldMk cId="963657818" sldId="292"/>
        </pc:sldMkLst>
      </pc:sldChg>
      <pc:sldChg chg="del">
        <pc:chgData name="Natalie Jode | Creative Arts East" userId="9d9971d4-5773-4c4b-9338-635f1445585f" providerId="ADAL" clId="{002C8737-1AED-4D63-9084-A864CB2B647B}" dt="2022-03-03T15:35:48.704" v="6" actId="47"/>
        <pc:sldMkLst>
          <pc:docMk/>
          <pc:sldMk cId="690735836" sldId="293"/>
        </pc:sldMkLst>
      </pc:sldChg>
      <pc:sldChg chg="del">
        <pc:chgData name="Natalie Jode | Creative Arts East" userId="9d9971d4-5773-4c4b-9338-635f1445585f" providerId="ADAL" clId="{002C8737-1AED-4D63-9084-A864CB2B647B}" dt="2022-03-03T15:35:48.704" v="6" actId="47"/>
        <pc:sldMkLst>
          <pc:docMk/>
          <pc:sldMk cId="914121253" sldId="294"/>
        </pc:sldMkLst>
      </pc:sldChg>
      <pc:sldChg chg="del">
        <pc:chgData name="Natalie Jode | Creative Arts East" userId="9d9971d4-5773-4c4b-9338-635f1445585f" providerId="ADAL" clId="{002C8737-1AED-4D63-9084-A864CB2B647B}" dt="2022-03-03T15:35:48.704" v="6" actId="47"/>
        <pc:sldMkLst>
          <pc:docMk/>
          <pc:sldMk cId="1895432546" sldId="295"/>
        </pc:sldMkLst>
      </pc:sldChg>
      <pc:sldChg chg="del">
        <pc:chgData name="Natalie Jode | Creative Arts East" userId="9d9971d4-5773-4c4b-9338-635f1445585f" providerId="ADAL" clId="{002C8737-1AED-4D63-9084-A864CB2B647B}" dt="2022-03-03T15:35:48.704" v="6" actId="47"/>
        <pc:sldMkLst>
          <pc:docMk/>
          <pc:sldMk cId="84677749" sldId="296"/>
        </pc:sldMkLst>
      </pc:sldChg>
      <pc:sldChg chg="del">
        <pc:chgData name="Natalie Jode | Creative Arts East" userId="9d9971d4-5773-4c4b-9338-635f1445585f" providerId="ADAL" clId="{002C8737-1AED-4D63-9084-A864CB2B647B}" dt="2022-03-03T15:35:48.704" v="6" actId="47"/>
        <pc:sldMkLst>
          <pc:docMk/>
          <pc:sldMk cId="3171102842" sldId="297"/>
        </pc:sldMkLst>
      </pc:sldChg>
      <pc:sldChg chg="del">
        <pc:chgData name="Natalie Jode | Creative Arts East" userId="9d9971d4-5773-4c4b-9338-635f1445585f" providerId="ADAL" clId="{002C8737-1AED-4D63-9084-A864CB2B647B}" dt="2022-03-03T15:35:48.704" v="6" actId="47"/>
        <pc:sldMkLst>
          <pc:docMk/>
          <pc:sldMk cId="2276885822" sldId="299"/>
        </pc:sldMkLst>
      </pc:sldChg>
      <pc:sldChg chg="del">
        <pc:chgData name="Natalie Jode | Creative Arts East" userId="9d9971d4-5773-4c4b-9338-635f1445585f" providerId="ADAL" clId="{002C8737-1AED-4D63-9084-A864CB2B647B}" dt="2022-03-03T15:35:48.704" v="6" actId="47"/>
        <pc:sldMkLst>
          <pc:docMk/>
          <pc:sldMk cId="1797643815" sldId="300"/>
        </pc:sldMkLst>
      </pc:sldChg>
      <pc:sldChg chg="del">
        <pc:chgData name="Natalie Jode | Creative Arts East" userId="9d9971d4-5773-4c4b-9338-635f1445585f" providerId="ADAL" clId="{002C8737-1AED-4D63-9084-A864CB2B647B}" dt="2022-03-03T15:35:48.704" v="6" actId="47"/>
        <pc:sldMkLst>
          <pc:docMk/>
          <pc:sldMk cId="3116231349" sldId="301"/>
        </pc:sldMkLst>
      </pc:sldChg>
      <pc:sldChg chg="del">
        <pc:chgData name="Natalie Jode | Creative Arts East" userId="9d9971d4-5773-4c4b-9338-635f1445585f" providerId="ADAL" clId="{002C8737-1AED-4D63-9084-A864CB2B647B}" dt="2022-03-03T15:35:48.704" v="6" actId="47"/>
        <pc:sldMkLst>
          <pc:docMk/>
          <pc:sldMk cId="2724916094" sldId="302"/>
        </pc:sldMkLst>
      </pc:sldChg>
      <pc:sldChg chg="del">
        <pc:chgData name="Natalie Jode | Creative Arts East" userId="9d9971d4-5773-4c4b-9338-635f1445585f" providerId="ADAL" clId="{002C8737-1AED-4D63-9084-A864CB2B647B}" dt="2022-03-03T15:35:48.704" v="6" actId="47"/>
        <pc:sldMkLst>
          <pc:docMk/>
          <pc:sldMk cId="821861405" sldId="303"/>
        </pc:sldMkLst>
      </pc:sldChg>
      <pc:sldChg chg="del">
        <pc:chgData name="Natalie Jode | Creative Arts East" userId="9d9971d4-5773-4c4b-9338-635f1445585f" providerId="ADAL" clId="{002C8737-1AED-4D63-9084-A864CB2B647B}" dt="2022-03-03T15:36:03.001" v="8" actId="47"/>
        <pc:sldMkLst>
          <pc:docMk/>
          <pc:sldMk cId="311164719" sldId="309"/>
        </pc:sldMkLst>
      </pc:sldChg>
      <pc:sldChg chg="del">
        <pc:chgData name="Natalie Jode | Creative Arts East" userId="9d9971d4-5773-4c4b-9338-635f1445585f" providerId="ADAL" clId="{002C8737-1AED-4D63-9084-A864CB2B647B}" dt="2022-03-03T15:36:03.349" v="9" actId="47"/>
        <pc:sldMkLst>
          <pc:docMk/>
          <pc:sldMk cId="3317770539" sldId="310"/>
        </pc:sldMkLst>
      </pc:sldChg>
      <pc:sldChg chg="del">
        <pc:chgData name="Natalie Jode | Creative Arts East" userId="9d9971d4-5773-4c4b-9338-635f1445585f" providerId="ADAL" clId="{002C8737-1AED-4D63-9084-A864CB2B647B}" dt="2022-03-03T15:36:03.703" v="10" actId="47"/>
        <pc:sldMkLst>
          <pc:docMk/>
          <pc:sldMk cId="3588024181" sldId="311"/>
        </pc:sldMkLst>
      </pc:sldChg>
      <pc:sldChg chg="del">
        <pc:chgData name="Natalie Jode | Creative Arts East" userId="9d9971d4-5773-4c4b-9338-635f1445585f" providerId="ADAL" clId="{002C8737-1AED-4D63-9084-A864CB2B647B}" dt="2022-03-03T15:36:04.046" v="11" actId="47"/>
        <pc:sldMkLst>
          <pc:docMk/>
          <pc:sldMk cId="2949376048" sldId="312"/>
        </pc:sldMkLst>
      </pc:sldChg>
      <pc:sldChg chg="del">
        <pc:chgData name="Natalie Jode | Creative Arts East" userId="9d9971d4-5773-4c4b-9338-635f1445585f" providerId="ADAL" clId="{002C8737-1AED-4D63-9084-A864CB2B647B}" dt="2022-03-03T15:36:04.400" v="12" actId="47"/>
        <pc:sldMkLst>
          <pc:docMk/>
          <pc:sldMk cId="2843305261" sldId="313"/>
        </pc:sldMkLst>
      </pc:sldChg>
      <pc:sldChg chg="del">
        <pc:chgData name="Natalie Jode | Creative Arts East" userId="9d9971d4-5773-4c4b-9338-635f1445585f" providerId="ADAL" clId="{002C8737-1AED-4D63-9084-A864CB2B647B}" dt="2022-03-03T15:35:48.704" v="6" actId="47"/>
        <pc:sldMkLst>
          <pc:docMk/>
          <pc:sldMk cId="255053273" sldId="332"/>
        </pc:sldMkLst>
      </pc:sldChg>
      <pc:sldChg chg="del">
        <pc:chgData name="Natalie Jode | Creative Arts East" userId="9d9971d4-5773-4c4b-9338-635f1445585f" providerId="ADAL" clId="{002C8737-1AED-4D63-9084-A864CB2B647B}" dt="2022-03-03T15:35:48.704" v="6" actId="47"/>
        <pc:sldMkLst>
          <pc:docMk/>
          <pc:sldMk cId="318315721" sldId="333"/>
        </pc:sldMkLst>
      </pc:sldChg>
      <pc:sldChg chg="del">
        <pc:chgData name="Natalie Jode | Creative Arts East" userId="9d9971d4-5773-4c4b-9338-635f1445585f" providerId="ADAL" clId="{002C8737-1AED-4D63-9084-A864CB2B647B}" dt="2022-03-03T15:35:48.704" v="6" actId="47"/>
        <pc:sldMkLst>
          <pc:docMk/>
          <pc:sldMk cId="2522796432" sldId="334"/>
        </pc:sldMkLst>
      </pc:sldChg>
      <pc:sldChg chg="del">
        <pc:chgData name="Natalie Jode | Creative Arts East" userId="9d9971d4-5773-4c4b-9338-635f1445585f" providerId="ADAL" clId="{002C8737-1AED-4D63-9084-A864CB2B647B}" dt="2022-03-03T15:35:48.704" v="6" actId="47"/>
        <pc:sldMkLst>
          <pc:docMk/>
          <pc:sldMk cId="2661279879" sldId="335"/>
        </pc:sldMkLst>
      </pc:sldChg>
      <pc:sldChg chg="del">
        <pc:chgData name="Natalie Jode | Creative Arts East" userId="9d9971d4-5773-4c4b-9338-635f1445585f" providerId="ADAL" clId="{002C8737-1AED-4D63-9084-A864CB2B647B}" dt="2022-03-03T15:35:48.704" v="6" actId="47"/>
        <pc:sldMkLst>
          <pc:docMk/>
          <pc:sldMk cId="1630713545" sldId="339"/>
        </pc:sldMkLst>
      </pc:sldChg>
      <pc:sldChg chg="del">
        <pc:chgData name="Natalie Jode | Creative Arts East" userId="9d9971d4-5773-4c4b-9338-635f1445585f" providerId="ADAL" clId="{002C8737-1AED-4D63-9084-A864CB2B647B}" dt="2022-03-03T15:35:48.704" v="6" actId="47"/>
        <pc:sldMkLst>
          <pc:docMk/>
          <pc:sldMk cId="1752893112" sldId="340"/>
        </pc:sldMkLst>
      </pc:sldChg>
      <pc:sldChg chg="del">
        <pc:chgData name="Natalie Jode | Creative Arts East" userId="9d9971d4-5773-4c4b-9338-635f1445585f" providerId="ADAL" clId="{002C8737-1AED-4D63-9084-A864CB2B647B}" dt="2022-03-03T15:35:48.704" v="6" actId="47"/>
        <pc:sldMkLst>
          <pc:docMk/>
          <pc:sldMk cId="1283846015" sldId="341"/>
        </pc:sldMkLst>
      </pc:sldChg>
      <pc:sldChg chg="del">
        <pc:chgData name="Natalie Jode | Creative Arts East" userId="9d9971d4-5773-4c4b-9338-635f1445585f" providerId="ADAL" clId="{002C8737-1AED-4D63-9084-A864CB2B647B}" dt="2022-03-03T15:35:48.704" v="6" actId="47"/>
        <pc:sldMkLst>
          <pc:docMk/>
          <pc:sldMk cId="229690940" sldId="342"/>
        </pc:sldMkLst>
      </pc:sldChg>
      <pc:sldChg chg="del">
        <pc:chgData name="Natalie Jode | Creative Arts East" userId="9d9971d4-5773-4c4b-9338-635f1445585f" providerId="ADAL" clId="{002C8737-1AED-4D63-9084-A864CB2B647B}" dt="2022-03-03T15:35:50.498" v="7" actId="47"/>
        <pc:sldMkLst>
          <pc:docMk/>
          <pc:sldMk cId="1254370253" sldId="343"/>
        </pc:sldMkLst>
      </pc:sldChg>
      <pc:sldChg chg="del">
        <pc:chgData name="Natalie Jode | Creative Arts East" userId="9d9971d4-5773-4c4b-9338-635f1445585f" providerId="ADAL" clId="{002C8737-1AED-4D63-9084-A864CB2B647B}" dt="2022-03-03T15:36:05.005" v="13" actId="47"/>
        <pc:sldMkLst>
          <pc:docMk/>
          <pc:sldMk cId="4083713903" sldId="352"/>
        </pc:sldMkLst>
      </pc:sldChg>
      <pc:sldChg chg="del">
        <pc:chgData name="Natalie Jode | Creative Arts East" userId="9d9971d4-5773-4c4b-9338-635f1445585f" providerId="ADAL" clId="{002C8737-1AED-4D63-9084-A864CB2B647B}" dt="2022-03-03T15:36:05.470" v="14" actId="47"/>
        <pc:sldMkLst>
          <pc:docMk/>
          <pc:sldMk cId="2375350513" sldId="353"/>
        </pc:sldMkLst>
      </pc:sldChg>
      <pc:sldChg chg="del">
        <pc:chgData name="Natalie Jode | Creative Arts East" userId="9d9971d4-5773-4c4b-9338-635f1445585f" providerId="ADAL" clId="{002C8737-1AED-4D63-9084-A864CB2B647B}" dt="2022-03-03T15:36:06.069" v="15" actId="47"/>
        <pc:sldMkLst>
          <pc:docMk/>
          <pc:sldMk cId="3919519266" sldId="35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71EE2-F37F-462B-9836-2707A9758DC9}" type="datetimeFigureOut">
              <a:rPr lang="en-GB" smtClean="0"/>
              <a:t>08/03/2022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8A702-439D-4510-81CC-F329F08A88D8}" type="slidenum">
              <a:rPr lang="en-GB" smtClean="0"/>
              <a:t>‹#›</a:t>
            </a:fld>
            <a:endParaRPr lang="en-GB"/>
          </a:p>
        </p:txBody>
      </p:sp>
    </p:spTree>
    <p:extLst>
      <p:ext uri="{BB962C8B-B14F-4D97-AF65-F5344CB8AC3E}">
        <p14:creationId xmlns:p14="http://schemas.microsoft.com/office/powerpoint/2010/main" val="414376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a:t>
            </a:fld>
            <a:endParaRPr lang="en-GB"/>
          </a:p>
        </p:txBody>
      </p:sp>
    </p:spTree>
    <p:extLst>
      <p:ext uri="{BB962C8B-B14F-4D97-AF65-F5344CB8AC3E}">
        <p14:creationId xmlns:p14="http://schemas.microsoft.com/office/powerpoint/2010/main" val="139549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2</a:t>
            </a:fld>
            <a:endParaRPr lang="en-GB"/>
          </a:p>
        </p:txBody>
      </p:sp>
    </p:spTree>
    <p:extLst>
      <p:ext uri="{BB962C8B-B14F-4D97-AF65-F5344CB8AC3E}">
        <p14:creationId xmlns:p14="http://schemas.microsoft.com/office/powerpoint/2010/main" val="1591843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3</a:t>
            </a:fld>
            <a:endParaRPr lang="en-GB"/>
          </a:p>
        </p:txBody>
      </p:sp>
    </p:spTree>
    <p:extLst>
      <p:ext uri="{BB962C8B-B14F-4D97-AF65-F5344CB8AC3E}">
        <p14:creationId xmlns:p14="http://schemas.microsoft.com/office/powerpoint/2010/main" val="184694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0" u="sng" strike="noStrike">
                <a:solidFill>
                  <a:schemeClr val="tx1"/>
                </a:solidFill>
                <a:effectLst/>
                <a:latin typeface="+mn-lt"/>
              </a:rPr>
              <a:t>Curriculum Links</a:t>
            </a:r>
            <a:r>
              <a:rPr lang="en-GB" sz="1400" b="0" i="0" u="none" strike="noStrike">
                <a:solidFill>
                  <a:schemeClr val="tx1"/>
                </a:solidFill>
                <a:effectLst/>
                <a:latin typeface="+mn-lt"/>
              </a:rPr>
              <a:t>: Being able to describe the differences in the life cycles of a mammal, an amphibian, an insect and a bird</a:t>
            </a:r>
            <a:r>
              <a:rPr lang="en-GB" sz="1400">
                <a:solidFill>
                  <a:schemeClr val="tx1"/>
                </a:solidFill>
                <a:latin typeface="+mn-lt"/>
              </a:rPr>
              <a:t> </a:t>
            </a:r>
            <a:endParaRPr lang="en-GB" sz="1400" b="1" i="0" u="none" strike="noStrike">
              <a:solidFill>
                <a:schemeClr val="tx1"/>
              </a:solidFill>
              <a:effectLst/>
              <a:latin typeface="+mn-lt"/>
            </a:endParaRPr>
          </a:p>
          <a:p>
            <a:endParaRPr lang="en-GB" sz="1400" b="1" i="0" u="none" strike="noStrike">
              <a:solidFill>
                <a:schemeClr val="tx1"/>
              </a:solidFill>
              <a:effectLst/>
              <a:latin typeface="+mn-lt"/>
            </a:endParaRPr>
          </a:p>
          <a:p>
            <a:r>
              <a:rPr lang="en-GB" sz="1400" b="0" i="0" u="sng" strike="noStrike">
                <a:solidFill>
                  <a:schemeClr val="tx1"/>
                </a:solidFill>
                <a:effectLst/>
                <a:latin typeface="+mn-lt"/>
              </a:rPr>
              <a:t>Curriculum Links</a:t>
            </a:r>
            <a:r>
              <a:rPr lang="en-GB" sz="1400" b="0" i="0" u="none" strike="noStrike">
                <a:solidFill>
                  <a:schemeClr val="tx1"/>
                </a:solidFill>
                <a:effectLst/>
                <a:latin typeface="+mn-lt"/>
              </a:rPr>
              <a:t>: Practical scientific methods, processes and skills: recording data and results of increasing complexity using scientific diagrams and labels, classification keys, tables, scatter graphs, bar and line graphs. </a:t>
            </a:r>
            <a:endParaRPr lang="en-GB" sz="1400" b="1" i="0" u="none" strike="noStrike">
              <a:solidFill>
                <a:schemeClr val="tx1"/>
              </a:solidFill>
              <a:effectLst/>
              <a:latin typeface="+mn-lt"/>
            </a:endParaRPr>
          </a:p>
          <a:p>
            <a:endParaRPr lang="en-GB" sz="1400" b="1" i="0" u="none" strike="noStrike">
              <a:solidFill>
                <a:schemeClr val="tx1"/>
              </a:solidFill>
              <a:effectLst/>
              <a:latin typeface="+mn-lt"/>
            </a:endParaRPr>
          </a:p>
          <a:p>
            <a:r>
              <a:rPr lang="en-GB" sz="1400" b="0" i="0" u="none" strike="noStrike">
                <a:solidFill>
                  <a:schemeClr val="tx1"/>
                </a:solidFill>
                <a:effectLst/>
                <a:latin typeface="+mn-lt"/>
              </a:rPr>
              <a:t>Non statutory - They should use and develop keys and other information records to identify, classify and describe living things and materials, and identify patterns that might be found in the natural environment.</a:t>
            </a:r>
            <a:r>
              <a:rPr lang="en-GB" sz="1400">
                <a:solidFill>
                  <a:schemeClr val="tx1"/>
                </a:solidFill>
                <a:latin typeface="+mn-lt"/>
              </a:rPr>
              <a:t> </a:t>
            </a:r>
            <a:endParaRPr lang="en-GB" sz="1400" b="1" i="0" u="none" strike="noStrike">
              <a:solidFill>
                <a:schemeClr val="tx1"/>
              </a:solidFill>
              <a:effectLst/>
              <a:latin typeface="+mn-lt"/>
            </a:endParaRPr>
          </a:p>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9</a:t>
            </a:fld>
            <a:endParaRPr lang="en-GB"/>
          </a:p>
        </p:txBody>
      </p:sp>
    </p:spTree>
    <p:extLst>
      <p:ext uri="{BB962C8B-B14F-4D97-AF65-F5344CB8AC3E}">
        <p14:creationId xmlns:p14="http://schemas.microsoft.com/office/powerpoint/2010/main" val="1471241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1" u="none" strike="noStrike">
                <a:solidFill>
                  <a:schemeClr val="tx1"/>
                </a:solidFill>
                <a:effectLst/>
                <a:latin typeface="+mn-lt"/>
              </a:rPr>
              <a:t>Please note - Prior knowledge of basic life cycle of bird/mammal/insect/amphibian required - you may wish to have the resources you used printed off for reference. </a:t>
            </a:r>
            <a:r>
              <a:rPr lang="en-GB" sz="1400" b="0" i="1" u="none" strike="noStrike">
                <a:solidFill>
                  <a:schemeClr val="tx1"/>
                </a:solidFill>
                <a:effectLst/>
                <a:latin typeface="+mn-lt"/>
                <a:ea typeface="+mn-ea"/>
              </a:rPr>
              <a:t>A</a:t>
            </a:r>
            <a:r>
              <a:rPr lang="en-GB" sz="1400" i="1">
                <a:solidFill>
                  <a:schemeClr val="tx1"/>
                </a:solidFill>
                <a:effectLst/>
                <a:latin typeface="+mn-lt"/>
                <a:ea typeface="Times New Roman" panose="02020603050405020304" pitchFamily="18" charset="0"/>
              </a:rPr>
              <a:t> popular subscription education website has some great life cycle resources!</a:t>
            </a:r>
            <a:endParaRPr lang="en-GB" sz="1400" b="1" i="1" u="none" strike="noStrike">
              <a:solidFill>
                <a:schemeClr val="tx1"/>
              </a:solidFill>
              <a:effectLst/>
              <a:latin typeface="+mn-lt"/>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10</a:t>
            </a:fld>
            <a:endParaRPr lang="en-GB"/>
          </a:p>
        </p:txBody>
      </p:sp>
    </p:spTree>
    <p:extLst>
      <p:ext uri="{BB962C8B-B14F-4D97-AF65-F5344CB8AC3E}">
        <p14:creationId xmlns:p14="http://schemas.microsoft.com/office/powerpoint/2010/main" val="2941834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11</a:t>
            </a:fld>
            <a:endParaRPr lang="en-GB"/>
          </a:p>
        </p:txBody>
      </p:sp>
    </p:spTree>
    <p:extLst>
      <p:ext uri="{BB962C8B-B14F-4D97-AF65-F5344CB8AC3E}">
        <p14:creationId xmlns:p14="http://schemas.microsoft.com/office/powerpoint/2010/main" val="461841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13</a:t>
            </a:fld>
            <a:endParaRPr lang="en-GB"/>
          </a:p>
        </p:txBody>
      </p:sp>
    </p:spTree>
    <p:extLst>
      <p:ext uri="{BB962C8B-B14F-4D97-AF65-F5344CB8AC3E}">
        <p14:creationId xmlns:p14="http://schemas.microsoft.com/office/powerpoint/2010/main" val="1189461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1" u="sng" strike="noStrike">
                <a:solidFill>
                  <a:schemeClr val="tx1"/>
                </a:solidFill>
                <a:effectLst/>
                <a:latin typeface="+mn-lt"/>
              </a:rPr>
              <a:t>Resource notes</a:t>
            </a:r>
            <a:r>
              <a:rPr lang="en-GB" sz="1400" b="1" i="1" u="none" strike="noStrike">
                <a:solidFill>
                  <a:schemeClr val="tx1"/>
                </a:solidFill>
                <a:effectLst/>
                <a:latin typeface="+mn-lt"/>
              </a:rPr>
              <a:t>: </a:t>
            </a:r>
          </a:p>
          <a:p>
            <a:endParaRPr lang="en-GB" sz="1400" b="0" i="1" u="none" strike="noStrike">
              <a:solidFill>
                <a:schemeClr val="tx1"/>
              </a:solidFill>
              <a:effectLst/>
              <a:latin typeface="+mn-lt"/>
            </a:endParaRPr>
          </a:p>
          <a:p>
            <a:r>
              <a:rPr lang="en-GB" sz="1400" i="1">
                <a:solidFill>
                  <a:schemeClr val="tx1"/>
                </a:solidFill>
                <a:latin typeface="+mn-lt"/>
              </a:rPr>
              <a:t>A6 Paper sheets - </a:t>
            </a:r>
            <a:r>
              <a:rPr lang="en-GB" sz="1400" b="0" i="1" u="none" strike="noStrike">
                <a:solidFill>
                  <a:schemeClr val="tx1"/>
                </a:solidFill>
                <a:effectLst/>
                <a:latin typeface="+mn-lt"/>
              </a:rPr>
              <a:t>An easy way to make these is to cut A4 pieces of paper into four rectangles</a:t>
            </a:r>
            <a:endParaRPr lang="en-GB" sz="1400" i="1">
              <a:solidFill>
                <a:schemeClr val="tx1"/>
              </a:solidFill>
              <a:latin typeface="+mn-lt"/>
            </a:endParaRPr>
          </a:p>
          <a:p>
            <a:endParaRPr lang="en-GB" sz="1400" i="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solidFill>
                  <a:schemeClr val="tx1"/>
                </a:solidFill>
                <a:latin typeface="+mn-lt"/>
              </a:rPr>
              <a:t>Printing ink – Use block printing ink which is water based (you could substitute this for acrylic paint)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solidFill>
                  <a:schemeClr val="tx1"/>
                </a:solidFill>
                <a:latin typeface="+mn-lt"/>
              </a:rPr>
              <a:t>Acetate Sheets - Used for OHP projectors. These will be your printing 'plates’ </a:t>
            </a:r>
            <a:r>
              <a:rPr lang="en-GB" sz="1400" i="1">
                <a:solidFill>
                  <a:srgbClr val="FF0000"/>
                </a:solidFill>
                <a:effectLst/>
                <a:latin typeface="+mn-lt"/>
                <a:ea typeface="Calibri" panose="020F0502020204030204" pitchFamily="34" charset="0"/>
                <a:cs typeface="Times New Roman" panose="02020603050405020304" pitchFamily="18" charset="0"/>
              </a:rPr>
              <a:t>You could use</a:t>
            </a:r>
            <a:r>
              <a:rPr lang="en-GB" sz="1400" i="1">
                <a:solidFill>
                  <a:srgbClr val="FF0000"/>
                </a:solidFill>
                <a:effectLst/>
                <a:latin typeface="+mn-lt"/>
                <a:ea typeface="Times New Roman" panose="02020603050405020304" pitchFamily="18" charset="0"/>
                <a:cs typeface="Times New Roman" panose="02020603050405020304" pitchFamily="18" charset="0"/>
              </a:rPr>
              <a:t> another flat surface to roll printing ink out on to, such as a Perspex sheet or a picture frame</a:t>
            </a:r>
            <a:endParaRPr lang="en-GB" sz="1400" i="1">
              <a:solidFill>
                <a:schemeClr val="tx1"/>
              </a:solidFill>
              <a:latin typeface="+mn-lt"/>
            </a:endParaRPr>
          </a:p>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14</a:t>
            </a:fld>
            <a:endParaRPr lang="en-GB"/>
          </a:p>
        </p:txBody>
      </p:sp>
    </p:spTree>
    <p:extLst>
      <p:ext uri="{BB962C8B-B14F-4D97-AF65-F5344CB8AC3E}">
        <p14:creationId xmlns:p14="http://schemas.microsoft.com/office/powerpoint/2010/main" val="3691589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15</a:t>
            </a:fld>
            <a:endParaRPr lang="en-GB"/>
          </a:p>
        </p:txBody>
      </p:sp>
    </p:spTree>
    <p:extLst>
      <p:ext uri="{BB962C8B-B14F-4D97-AF65-F5344CB8AC3E}">
        <p14:creationId xmlns:p14="http://schemas.microsoft.com/office/powerpoint/2010/main" val="3329684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16</a:t>
            </a:fld>
            <a:endParaRPr lang="en-GB"/>
          </a:p>
        </p:txBody>
      </p:sp>
    </p:spTree>
    <p:extLst>
      <p:ext uri="{BB962C8B-B14F-4D97-AF65-F5344CB8AC3E}">
        <p14:creationId xmlns:p14="http://schemas.microsoft.com/office/powerpoint/2010/main" val="645524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a:effectLst/>
                <a:latin typeface="Calibri" panose="020F0502020204030204" pitchFamily="34" charset="0"/>
                <a:ea typeface="Calibri" panose="020F0502020204030204" pitchFamily="34" charset="0"/>
                <a:cs typeface="Calibri" panose="020F0502020204030204" pitchFamily="34" charset="0"/>
              </a:rPr>
              <a:t>Drawing the lifecycle can develop children’s observation and recording skills, and help them to notice the ways in which the animal changes. </a:t>
            </a:r>
          </a:p>
          <a:p>
            <a:pPr>
              <a:lnSpc>
                <a:spcPct val="107000"/>
              </a:lnSpc>
              <a:spcAft>
                <a:spcPts val="800"/>
              </a:spcAft>
            </a:pPr>
            <a:endParaRPr lang="en-GB" sz="140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a:effectLst/>
                <a:latin typeface="Calibri" panose="020F0502020204030204" pitchFamily="34" charset="0"/>
                <a:ea typeface="Calibri" panose="020F0502020204030204" pitchFamily="34" charset="0"/>
                <a:cs typeface="Calibri" panose="020F0502020204030204" pitchFamily="34" charset="0"/>
              </a:rPr>
              <a:t>Children can be encouraged to try to notice the details of the animal. This can also lead to other science conversations about the physical attributes of animals – about camouflage, means of locomotion (do they hop, walk, fly or undulate?), and more.</a:t>
            </a:r>
          </a:p>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17</a:t>
            </a:fld>
            <a:endParaRPr lang="en-GB"/>
          </a:p>
        </p:txBody>
      </p:sp>
    </p:spTree>
    <p:extLst>
      <p:ext uri="{BB962C8B-B14F-4D97-AF65-F5344CB8AC3E}">
        <p14:creationId xmlns:p14="http://schemas.microsoft.com/office/powerpoint/2010/main" val="1230557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a:solidFill>
                  <a:schemeClr val="tx1"/>
                </a:solidFill>
                <a:latin typeface="+mn-lt"/>
              </a:rPr>
              <a:t>Notes to teacher: </a:t>
            </a:r>
            <a:r>
              <a:rPr lang="en-GB" sz="1400" b="0" i="0" u="none" strike="noStrike">
                <a:solidFill>
                  <a:schemeClr val="tx1"/>
                </a:solidFill>
                <a:effectLst/>
                <a:latin typeface="+mn-lt"/>
              </a:rPr>
              <a:t>Try to get the children to create monoprints which are roughly the size of a postcard or A6 piece of paper, in order to fit on the different pages of the zine booklet.</a:t>
            </a:r>
            <a:r>
              <a:rPr lang="en-GB" sz="1400">
                <a:solidFill>
                  <a:schemeClr val="tx1"/>
                </a:solidFill>
                <a:latin typeface="+mn-lt"/>
              </a:rPr>
              <a:t> </a:t>
            </a:r>
          </a:p>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18</a:t>
            </a:fld>
            <a:endParaRPr lang="en-GB"/>
          </a:p>
        </p:txBody>
      </p:sp>
    </p:spTree>
    <p:extLst>
      <p:ext uri="{BB962C8B-B14F-4D97-AF65-F5344CB8AC3E}">
        <p14:creationId xmlns:p14="http://schemas.microsoft.com/office/powerpoint/2010/main" val="3034699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1" u="sng" strike="noStrike">
                <a:solidFill>
                  <a:schemeClr val="tx1"/>
                </a:solidFill>
                <a:effectLst/>
                <a:latin typeface="+mn-lt"/>
              </a:rPr>
              <a:t>PROMPTS FOR CREATIVE THINKING</a:t>
            </a:r>
          </a:p>
          <a:p>
            <a:pPr marL="171450" indent="-171450">
              <a:buFont typeface="Arial" panose="020B0604020202020204" pitchFamily="34" charset="0"/>
              <a:buChar char="•"/>
            </a:pPr>
            <a:r>
              <a:rPr lang="en-GB" sz="1400">
                <a:solidFill>
                  <a:schemeClr val="tx1"/>
                </a:solidFill>
                <a:effectLst/>
                <a:latin typeface="+mn-lt"/>
                <a:ea typeface="Calibri" panose="020F0502020204030204" pitchFamily="34" charset="0"/>
              </a:rPr>
              <a:t>Before they create their print, students might like to look at examples – there are some examples of print artists on the last slide of this section. Do any of these inspire them? What it is about these designs that they like? How do they think the artist might have made these? Can they check this through research? </a:t>
            </a:r>
            <a:endParaRPr lang="en-GB" sz="1400" b="0" i="1" u="none" strike="noStrike">
              <a:solidFill>
                <a:schemeClr val="tx1"/>
              </a:solidFill>
              <a:effectLst/>
              <a:latin typeface="+mn-lt"/>
            </a:endParaRPr>
          </a:p>
          <a:p>
            <a:pPr marL="171450" indent="-171450">
              <a:buFont typeface="Arial" panose="020B0604020202020204" pitchFamily="34" charset="0"/>
              <a:buChar char="•"/>
            </a:pPr>
            <a:r>
              <a:rPr lang="en-GB" sz="1400" b="0" i="0" u="none" strike="noStrike">
                <a:solidFill>
                  <a:schemeClr val="tx1"/>
                </a:solidFill>
                <a:effectLst/>
                <a:latin typeface="+mn-lt"/>
              </a:rPr>
              <a:t>Students can reflect on the outcome of their print - is there anything they would do differently next time? More / less ink, different pencil pressure, a more simple / more complex design? They can try this when creating the print for the next stage.</a:t>
            </a:r>
            <a:r>
              <a:rPr lang="en-GB" sz="1400">
                <a:solidFill>
                  <a:schemeClr val="tx1"/>
                </a:solidFill>
                <a:latin typeface="+mn-lt"/>
              </a:rPr>
              <a:t> </a:t>
            </a:r>
          </a:p>
        </p:txBody>
      </p:sp>
      <p:sp>
        <p:nvSpPr>
          <p:cNvPr id="4" name="Slide Number Placeholder 3"/>
          <p:cNvSpPr>
            <a:spLocks noGrp="1"/>
          </p:cNvSpPr>
          <p:nvPr>
            <p:ph type="sldNum" sz="quarter" idx="5"/>
          </p:nvPr>
        </p:nvSpPr>
        <p:spPr/>
        <p:txBody>
          <a:bodyPr/>
          <a:lstStyle/>
          <a:p>
            <a:fld id="{9CE8A702-439D-4510-81CC-F329F08A88D8}" type="slidenum">
              <a:rPr lang="en-GB" smtClean="0"/>
              <a:t>19</a:t>
            </a:fld>
            <a:endParaRPr lang="en-GB"/>
          </a:p>
        </p:txBody>
      </p:sp>
    </p:spTree>
    <p:extLst>
      <p:ext uri="{BB962C8B-B14F-4D97-AF65-F5344CB8AC3E}">
        <p14:creationId xmlns:p14="http://schemas.microsoft.com/office/powerpoint/2010/main" val="2424816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0" u="none" strike="noStrike">
                <a:solidFill>
                  <a:schemeClr val="tx1"/>
                </a:solidFill>
                <a:effectLst/>
                <a:latin typeface="+mn-lt"/>
              </a:rPr>
              <a:t>Possible Extension: </a:t>
            </a:r>
          </a:p>
          <a:p>
            <a:r>
              <a:rPr lang="en-GB" sz="1400" b="0" i="0" u="none" strike="noStrike">
                <a:solidFill>
                  <a:schemeClr val="tx1"/>
                </a:solidFill>
                <a:effectLst/>
                <a:latin typeface="+mn-lt"/>
              </a:rPr>
              <a:t>When making their lifecycle zine, you could get children to include a page comparing the chosen animal class with another (maybe even including their Venn diagram).</a:t>
            </a:r>
            <a:r>
              <a:rPr lang="en-GB" sz="1400">
                <a:solidFill>
                  <a:schemeClr val="tx1"/>
                </a:solidFill>
                <a:latin typeface="+mn-lt"/>
              </a:rPr>
              <a:t> </a:t>
            </a:r>
          </a:p>
        </p:txBody>
      </p:sp>
      <p:sp>
        <p:nvSpPr>
          <p:cNvPr id="4" name="Slide Number Placeholder 3"/>
          <p:cNvSpPr>
            <a:spLocks noGrp="1"/>
          </p:cNvSpPr>
          <p:nvPr>
            <p:ph type="sldNum" sz="quarter" idx="5"/>
          </p:nvPr>
        </p:nvSpPr>
        <p:spPr/>
        <p:txBody>
          <a:bodyPr/>
          <a:lstStyle/>
          <a:p>
            <a:fld id="{9CE8A702-439D-4510-81CC-F329F08A88D8}" type="slidenum">
              <a:rPr lang="en-GB" smtClean="0"/>
              <a:t>20</a:t>
            </a:fld>
            <a:endParaRPr lang="en-GB"/>
          </a:p>
        </p:txBody>
      </p:sp>
    </p:spTree>
    <p:extLst>
      <p:ext uri="{BB962C8B-B14F-4D97-AF65-F5344CB8AC3E}">
        <p14:creationId xmlns:p14="http://schemas.microsoft.com/office/powerpoint/2010/main" val="512687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2800" b="0" i="0" u="none" strike="noStrike">
              <a:solidFill>
                <a:srgbClr val="000000"/>
              </a:solidFill>
              <a:effectLst/>
              <a:latin typeface="Arial" panose="020B0604020202020204" pitchFamily="34" charset="0"/>
            </a:endParaRPr>
          </a:p>
          <a:p>
            <a:endParaRPr lang="en-GB" sz="2800" b="0" i="0" u="none" strike="noStrike">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21</a:t>
            </a:fld>
            <a:endParaRPr lang="en-GB"/>
          </a:p>
        </p:txBody>
      </p:sp>
    </p:spTree>
    <p:extLst>
      <p:ext uri="{BB962C8B-B14F-4D97-AF65-F5344CB8AC3E}">
        <p14:creationId xmlns:p14="http://schemas.microsoft.com/office/powerpoint/2010/main" val="1720128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22</a:t>
            </a:fld>
            <a:endParaRPr lang="en-GB"/>
          </a:p>
        </p:txBody>
      </p:sp>
    </p:spTree>
    <p:extLst>
      <p:ext uri="{BB962C8B-B14F-4D97-AF65-F5344CB8AC3E}">
        <p14:creationId xmlns:p14="http://schemas.microsoft.com/office/powerpoint/2010/main" val="3497333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23</a:t>
            </a:fld>
            <a:endParaRPr lang="en-GB"/>
          </a:p>
        </p:txBody>
      </p:sp>
    </p:spTree>
    <p:extLst>
      <p:ext uri="{BB962C8B-B14F-4D97-AF65-F5344CB8AC3E}">
        <p14:creationId xmlns:p14="http://schemas.microsoft.com/office/powerpoint/2010/main" val="3899740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245E-21D5-48DE-B85F-A714774AFD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BD58142-874D-4929-89C9-FBDD9C45F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AC2252-3079-4020-A140-32CA295F731A}"/>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5" name="Footer Placeholder 4">
            <a:extLst>
              <a:ext uri="{FF2B5EF4-FFF2-40B4-BE49-F238E27FC236}">
                <a16:creationId xmlns:a16="http://schemas.microsoft.com/office/drawing/2014/main" id="{ADCF53AD-1486-4F54-9814-0CADD6273E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E09343-E18B-4A76-A458-96913542DB2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16574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B8DA-E4FA-4C2C-9D42-6A08D563DF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5F044-EAA5-4939-AFF6-2DB5AC95BA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1B0862-09D6-43CB-9DAA-DA92C2ABEA9D}"/>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5" name="Footer Placeholder 4">
            <a:extLst>
              <a:ext uri="{FF2B5EF4-FFF2-40B4-BE49-F238E27FC236}">
                <a16:creationId xmlns:a16="http://schemas.microsoft.com/office/drawing/2014/main" id="{B18B5C60-97A0-4C29-8FF6-4C864EA2B0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029916-B773-4084-8526-015C850C1B90}"/>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3410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DA27-EC5E-4757-8E37-F0A43948EB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1C9FBB-714B-4ECF-887F-48F98B4EC7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EEBD2-E217-4BC2-A5A7-63D2E2027DCA}"/>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5" name="Footer Placeholder 4">
            <a:extLst>
              <a:ext uri="{FF2B5EF4-FFF2-40B4-BE49-F238E27FC236}">
                <a16:creationId xmlns:a16="http://schemas.microsoft.com/office/drawing/2014/main" id="{30189D30-04A5-42C7-87E5-8D69F8DF96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B2F19-3DEA-4A79-87CB-6E382DD41A2A}"/>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79004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49B1-7C19-4314-8BAA-7A7C2E5AB2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9ED0C8-5091-4AD5-9764-C55D8E19AA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1AB9CD-0F77-46A4-BF75-EC61C11450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A34AFC-F63B-40F6-B266-0B097A7BFCCE}"/>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6" name="Footer Placeholder 5">
            <a:extLst>
              <a:ext uri="{FF2B5EF4-FFF2-40B4-BE49-F238E27FC236}">
                <a16:creationId xmlns:a16="http://schemas.microsoft.com/office/drawing/2014/main" id="{C897E38C-C24E-4146-84DE-CFE446AA23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06E5D8-02CE-481D-83DD-B83B721D507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01076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9C2F-D7ED-4864-AAD3-76B5B74BF3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70D706-C0AE-49BD-AD76-28607CACE7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2D1156-845D-46CD-9891-18682E5137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A6C839-BD61-4B35-BE90-081FB47987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A5E6CD-D139-4B78-9EBD-5464C088A2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00E9BC-90A9-4EA6-9795-F66719564DA1}"/>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8" name="Footer Placeholder 7">
            <a:extLst>
              <a:ext uri="{FF2B5EF4-FFF2-40B4-BE49-F238E27FC236}">
                <a16:creationId xmlns:a16="http://schemas.microsoft.com/office/drawing/2014/main" id="{30CD0C5E-C134-4DE7-86C8-23B9EC2DEE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997DAFD-AC88-4A52-8043-AFF5F04BACDC}"/>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15657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4AE0-A42D-4D8B-80B6-0121562C12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8B76441-527B-4A82-93A9-5D66F3A710F6}"/>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4" name="Footer Placeholder 3">
            <a:extLst>
              <a:ext uri="{FF2B5EF4-FFF2-40B4-BE49-F238E27FC236}">
                <a16:creationId xmlns:a16="http://schemas.microsoft.com/office/drawing/2014/main" id="{35AEF6CE-B2CE-4858-95B5-426EF62488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AC4EBB-F764-438A-8117-9FAA250C67A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99975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BF68FB-875A-49FF-860D-794B617804F9}"/>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3" name="Footer Placeholder 2">
            <a:extLst>
              <a:ext uri="{FF2B5EF4-FFF2-40B4-BE49-F238E27FC236}">
                <a16:creationId xmlns:a16="http://schemas.microsoft.com/office/drawing/2014/main" id="{780D5695-B111-4BF8-B3B8-B7ACB05DB5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04D001-1F16-495D-88B7-3DBCBCA6E407}"/>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44779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98F-03F7-4424-B7E8-3ACF9DBAB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1B64D6-A0DE-4EE3-842C-BF77F0D5B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341259-E018-4EC0-9A5A-89891DDBA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F764BE-08CB-41B9-8F8E-EB5CEE6A406F}"/>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6" name="Footer Placeholder 5">
            <a:extLst>
              <a:ext uri="{FF2B5EF4-FFF2-40B4-BE49-F238E27FC236}">
                <a16:creationId xmlns:a16="http://schemas.microsoft.com/office/drawing/2014/main" id="{1D82ACDF-F4D1-44F3-9ED4-79BB8F245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86A4DF-4BD6-4AAA-BEDA-35EAB64A766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860010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84A0-8BA2-4FD6-8C3B-7D2E0F641B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C5F52A-54F0-47FF-830E-E465047559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3DDBFE-2712-49E8-91BD-84D5EA0DE6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E47157-DBD1-4BF5-A67E-CA613E29F610}"/>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6" name="Footer Placeholder 5">
            <a:extLst>
              <a:ext uri="{FF2B5EF4-FFF2-40B4-BE49-F238E27FC236}">
                <a16:creationId xmlns:a16="http://schemas.microsoft.com/office/drawing/2014/main" id="{DBF2CC1C-2A9B-4C03-8F38-B919465C44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DF3080-FD32-40C7-97C8-BC9EDB416608}"/>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264401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D64A-5791-44BB-9715-95FCCB64C0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9BE355-016F-4C6D-A526-9EC620EDFA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40DBA1-787C-4B00-8CF0-F5344625F6B1}"/>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5" name="Footer Placeholder 4">
            <a:extLst>
              <a:ext uri="{FF2B5EF4-FFF2-40B4-BE49-F238E27FC236}">
                <a16:creationId xmlns:a16="http://schemas.microsoft.com/office/drawing/2014/main" id="{E4580425-277B-4603-AF51-B723FEDE0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D0E0CF-15E4-4F42-976D-4EB0166F6174}"/>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26545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7AB6CB-D6F4-4D5C-8FBE-3F7B917CA6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0474F4-AAE5-482F-B789-89038573E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9E3EEC-85A2-45F1-AEF9-F1DE8EF8B3D8}"/>
              </a:ext>
            </a:extLst>
          </p:cNvPr>
          <p:cNvSpPr>
            <a:spLocks noGrp="1"/>
          </p:cNvSpPr>
          <p:nvPr>
            <p:ph type="dt" sz="half" idx="10"/>
          </p:nvPr>
        </p:nvSpPr>
        <p:spPr/>
        <p:txBody>
          <a:bodyPr/>
          <a:lstStyle/>
          <a:p>
            <a:fld id="{D02D5812-C3E3-42F9-B6CC-B07CDD5E0484}" type="datetimeFigureOut">
              <a:rPr lang="en-GB" smtClean="0"/>
              <a:t>08/03/2022</a:t>
            </a:fld>
            <a:endParaRPr lang="en-GB"/>
          </a:p>
        </p:txBody>
      </p:sp>
      <p:sp>
        <p:nvSpPr>
          <p:cNvPr id="5" name="Footer Placeholder 4">
            <a:extLst>
              <a:ext uri="{FF2B5EF4-FFF2-40B4-BE49-F238E27FC236}">
                <a16:creationId xmlns:a16="http://schemas.microsoft.com/office/drawing/2014/main" id="{827A40D6-F25D-4063-94EE-B695C29819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D4AB7A-AFE2-4C1C-A14C-75CCF18A71CE}"/>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829674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3066EE-19EF-43EC-BEDD-E0F6A838B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857620-858D-42BB-9600-49CA627FF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A192E5-10EB-43E1-A46E-E7E8A84BC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D5812-C3E3-42F9-B6CC-B07CDD5E0484}" type="datetimeFigureOut">
              <a:rPr lang="en-GB" smtClean="0"/>
              <a:t>08/03/2022</a:t>
            </a:fld>
            <a:endParaRPr lang="en-GB"/>
          </a:p>
        </p:txBody>
      </p:sp>
      <p:sp>
        <p:nvSpPr>
          <p:cNvPr id="5" name="Footer Placeholder 4">
            <a:extLst>
              <a:ext uri="{FF2B5EF4-FFF2-40B4-BE49-F238E27FC236}">
                <a16:creationId xmlns:a16="http://schemas.microsoft.com/office/drawing/2014/main" id="{B1A42EE6-F1D7-413E-A070-3BA90CEBAE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A061974-679E-476B-8E28-A036685E32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BD08B-F500-485E-9B76-6053A6B205FD}" type="slidenum">
              <a:rPr lang="en-GB" smtClean="0"/>
              <a:t>‹#›</a:t>
            </a:fld>
            <a:endParaRPr lang="en-GB"/>
          </a:p>
        </p:txBody>
      </p:sp>
    </p:spTree>
    <p:extLst>
      <p:ext uri="{BB962C8B-B14F-4D97-AF65-F5344CB8AC3E}">
        <p14:creationId xmlns:p14="http://schemas.microsoft.com/office/powerpoint/2010/main" val="2458878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ites.barbican.org.uk/teacherslab/"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6.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youtu.be/IUBOQsxJpEQ"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hyperlink" Target="http://artsangeetagupta.com/paintings/indian-abstruct-artist.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tate.org.uk/art/artworks/gabo-no-title-p01936" TargetMode="External"/><Relationship Id="rId5" Type="http://schemas.openxmlformats.org/officeDocument/2006/relationships/hyperlink" Target="https://www.georgina-artist.co.uk/monoprints" TargetMode="Externa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hyperlink" Target="https://www.researchgate.net/publication/305218451_A_Five_Dimensional_Model_of_Creativity_and_its_Assessment_in_Schools" TargetMode="External"/><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groundworkgallery.com/exhibitions-about-environment/virtual-tour/" TargetMode="External"/><Relationship Id="rId5" Type="http://schemas.openxmlformats.org/officeDocument/2006/relationships/hyperlink" Target="https://nnfestival.org.uk/festival-bridge/schools-education/resource-bank/" TargetMode="External"/><Relationship Id="rId4" Type="http://schemas.openxmlformats.org/officeDocument/2006/relationships/hyperlink" Target="https://www.thomastallisschool.com/tallis-habi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AB76C3-29DE-4474-8519-D6A90E7D61BF}"/>
              </a:ext>
            </a:extLst>
          </p:cNvPr>
          <p:cNvSpPr/>
          <p:nvPr/>
        </p:nvSpPr>
        <p:spPr>
          <a:xfrm>
            <a:off x="-2117" y="-2117"/>
            <a:ext cx="12382499" cy="1479126"/>
          </a:xfrm>
          <a:prstGeom prst="rect">
            <a:avLst/>
          </a:prstGeom>
          <a:solidFill>
            <a:srgbClr val="EDE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37A5F-3668-4999-8ACD-C192EE22F14E}"/>
              </a:ext>
            </a:extLst>
          </p:cNvPr>
          <p:cNvSpPr>
            <a:spLocks noGrp="1"/>
          </p:cNvSpPr>
          <p:nvPr>
            <p:ph type="title"/>
          </p:nvPr>
        </p:nvSpPr>
        <p:spPr>
          <a:xfrm>
            <a:off x="848360" y="599757"/>
            <a:ext cx="10292080" cy="830945"/>
          </a:xfrm>
        </p:spPr>
        <p:txBody>
          <a:bodyPr>
            <a:normAutofit/>
          </a:bodyPr>
          <a:lstStyle/>
          <a:p>
            <a:pPr algn="ctr"/>
            <a:r>
              <a:rPr lang="en-GB" sz="3200">
                <a:latin typeface="FuturaSB-Bold" panose="02000504050000020003" pitchFamily="2" charset="0"/>
                <a:ea typeface="+mn-ea"/>
                <a:cs typeface="+mn-cs"/>
              </a:rPr>
              <a:t>Teacher Lab</a:t>
            </a:r>
            <a:endParaRPr lang="en-US" sz="3600">
              <a:latin typeface="FuturaSB-Bold" panose="02000504050000020003" pitchFamily="2" charset="0"/>
              <a:ea typeface="+mn-ea"/>
              <a:cs typeface="Calibri Light" panose="020F0302020204030204"/>
            </a:endParaRPr>
          </a:p>
        </p:txBody>
      </p:sp>
      <p:sp>
        <p:nvSpPr>
          <p:cNvPr id="3" name="Content Placeholder 2">
            <a:extLst>
              <a:ext uri="{FF2B5EF4-FFF2-40B4-BE49-F238E27FC236}">
                <a16:creationId xmlns:a16="http://schemas.microsoft.com/office/drawing/2014/main" id="{15B38651-D1BA-488F-881B-334EFA16BBA1}"/>
              </a:ext>
            </a:extLst>
          </p:cNvPr>
          <p:cNvSpPr>
            <a:spLocks noGrp="1"/>
          </p:cNvSpPr>
          <p:nvPr>
            <p:ph idx="1"/>
          </p:nvPr>
        </p:nvSpPr>
        <p:spPr>
          <a:xfrm>
            <a:off x="848360" y="4238549"/>
            <a:ext cx="10515600" cy="635222"/>
          </a:xfrm>
        </p:spPr>
        <p:txBody>
          <a:bodyPr vert="horz" lIns="91440" tIns="45720" rIns="91440" bIns="45720" rtlCol="0" anchor="t">
            <a:normAutofit/>
          </a:bodyPr>
          <a:lstStyle/>
          <a:p>
            <a:pPr marL="0" indent="0" algn="ctr">
              <a:buNone/>
            </a:pPr>
            <a:r>
              <a:rPr lang="en-GB" sz="2000" b="1">
                <a:latin typeface="Ink Free" panose="03080402000500000000" pitchFamily="66" charset="0"/>
              </a:rPr>
              <a:t>YEAR FIVE Teaching Resource – Slides and Notes</a:t>
            </a:r>
            <a:endParaRPr lang="en-US" b="1">
              <a:latin typeface="Ink Free" panose="03080402000500000000" pitchFamily="66" charset="0"/>
            </a:endParaRPr>
          </a:p>
          <a:p>
            <a:pPr marL="0" indent="0" algn="ctr">
              <a:buNone/>
            </a:pPr>
            <a:endParaRPr lang="en-GB" sz="2000">
              <a:cs typeface="Calibri" panose="020F0502020204030204"/>
            </a:endParaRPr>
          </a:p>
          <a:p>
            <a:pPr marL="0" indent="0">
              <a:buNone/>
            </a:pPr>
            <a:endParaRPr lang="en-GB" sz="2000">
              <a:highlight>
                <a:srgbClr val="FFFF00"/>
              </a:highlight>
              <a:cs typeface="Calibri"/>
            </a:endParaRPr>
          </a:p>
          <a:p>
            <a:pPr marL="0" indent="0">
              <a:buNone/>
            </a:pPr>
            <a:endParaRPr lang="en-GB" sz="2000">
              <a:highlight>
                <a:srgbClr val="FFFF00"/>
              </a:highlight>
            </a:endParaRPr>
          </a:p>
        </p:txBody>
      </p:sp>
      <p:pic>
        <p:nvPicPr>
          <p:cNvPr id="9" name="Picture 9" descr="Text&#10;&#10;Description automatically generated">
            <a:extLst>
              <a:ext uri="{FF2B5EF4-FFF2-40B4-BE49-F238E27FC236}">
                <a16:creationId xmlns:a16="http://schemas.microsoft.com/office/drawing/2014/main" id="{20F0750A-F41C-49E5-83F0-918C23D110B7}"/>
              </a:ext>
            </a:extLst>
          </p:cNvPr>
          <p:cNvPicPr>
            <a:picLocks noChangeAspect="1"/>
          </p:cNvPicPr>
          <p:nvPr/>
        </p:nvPicPr>
        <p:blipFill>
          <a:blip r:embed="rId3"/>
          <a:stretch>
            <a:fillRect/>
          </a:stretch>
        </p:blipFill>
        <p:spPr>
          <a:xfrm>
            <a:off x="706120" y="2229554"/>
            <a:ext cx="10779760" cy="1708939"/>
          </a:xfrm>
          <a:prstGeom prst="rect">
            <a:avLst/>
          </a:prstGeom>
        </p:spPr>
      </p:pic>
      <p:pic>
        <p:nvPicPr>
          <p:cNvPr id="12" name="Picture 12">
            <a:extLst>
              <a:ext uri="{FF2B5EF4-FFF2-40B4-BE49-F238E27FC236}">
                <a16:creationId xmlns:a16="http://schemas.microsoft.com/office/drawing/2014/main" id="{DA917A5F-B861-426D-A97C-14969A64C047}"/>
              </a:ext>
            </a:extLst>
          </p:cNvPr>
          <p:cNvPicPr>
            <a:picLocks noChangeAspect="1"/>
          </p:cNvPicPr>
          <p:nvPr/>
        </p:nvPicPr>
        <p:blipFill>
          <a:blip r:embed="rId4"/>
          <a:stretch>
            <a:fillRect/>
          </a:stretch>
        </p:blipFill>
        <p:spPr>
          <a:xfrm rot="2220000">
            <a:off x="1564641" y="-382246"/>
            <a:ext cx="1361440" cy="855930"/>
          </a:xfrm>
          <a:prstGeom prst="rect">
            <a:avLst/>
          </a:prstGeom>
        </p:spPr>
      </p:pic>
      <p:pic>
        <p:nvPicPr>
          <p:cNvPr id="13" name="Picture 13" descr="A picture containing logo&#10;&#10;Description automatically generated">
            <a:extLst>
              <a:ext uri="{FF2B5EF4-FFF2-40B4-BE49-F238E27FC236}">
                <a16:creationId xmlns:a16="http://schemas.microsoft.com/office/drawing/2014/main" id="{833AEB45-2DAD-4D4C-9EC8-53AB3C393C2D}"/>
              </a:ext>
            </a:extLst>
          </p:cNvPr>
          <p:cNvPicPr>
            <a:picLocks noChangeAspect="1"/>
          </p:cNvPicPr>
          <p:nvPr/>
        </p:nvPicPr>
        <p:blipFill>
          <a:blip r:embed="rId5"/>
          <a:stretch>
            <a:fillRect/>
          </a:stretch>
        </p:blipFill>
        <p:spPr>
          <a:xfrm>
            <a:off x="10011846" y="335902"/>
            <a:ext cx="1524000" cy="930921"/>
          </a:xfrm>
          <a:prstGeom prst="rect">
            <a:avLst/>
          </a:prstGeom>
        </p:spPr>
      </p:pic>
      <p:pic>
        <p:nvPicPr>
          <p:cNvPr id="14" name="Picture 14" descr="Logo&#10;&#10;Description automatically generated">
            <a:extLst>
              <a:ext uri="{FF2B5EF4-FFF2-40B4-BE49-F238E27FC236}">
                <a16:creationId xmlns:a16="http://schemas.microsoft.com/office/drawing/2014/main" id="{66BB027B-2A69-4CC1-B2F4-CC1BB74C1E45}"/>
              </a:ext>
            </a:extLst>
          </p:cNvPr>
          <p:cNvPicPr>
            <a:picLocks noChangeAspect="1"/>
          </p:cNvPicPr>
          <p:nvPr/>
        </p:nvPicPr>
        <p:blipFill>
          <a:blip r:embed="rId6"/>
          <a:stretch>
            <a:fillRect/>
          </a:stretch>
        </p:blipFill>
        <p:spPr>
          <a:xfrm rot="9600000">
            <a:off x="-63870" y="-294640"/>
            <a:ext cx="879580" cy="1330960"/>
          </a:xfrm>
          <a:prstGeom prst="rect">
            <a:avLst/>
          </a:prstGeom>
        </p:spPr>
      </p:pic>
      <p:pic>
        <p:nvPicPr>
          <p:cNvPr id="17" name="Picture 17" descr="A picture containing logo&#10;&#10;Description automatically generated">
            <a:extLst>
              <a:ext uri="{FF2B5EF4-FFF2-40B4-BE49-F238E27FC236}">
                <a16:creationId xmlns:a16="http://schemas.microsoft.com/office/drawing/2014/main" id="{FB021A7E-43E2-4429-9B84-7FEE8590FC9B}"/>
              </a:ext>
            </a:extLst>
          </p:cNvPr>
          <p:cNvPicPr>
            <a:picLocks noChangeAspect="1"/>
          </p:cNvPicPr>
          <p:nvPr/>
        </p:nvPicPr>
        <p:blipFill>
          <a:blip r:embed="rId7"/>
          <a:stretch>
            <a:fillRect/>
          </a:stretch>
        </p:blipFill>
        <p:spPr>
          <a:xfrm>
            <a:off x="894080" y="415768"/>
            <a:ext cx="1209040" cy="1383345"/>
          </a:xfrm>
          <a:prstGeom prst="rect">
            <a:avLst/>
          </a:prstGeom>
        </p:spPr>
      </p:pic>
      <p:pic>
        <p:nvPicPr>
          <p:cNvPr id="18" name="Picture 18">
            <a:extLst>
              <a:ext uri="{FF2B5EF4-FFF2-40B4-BE49-F238E27FC236}">
                <a16:creationId xmlns:a16="http://schemas.microsoft.com/office/drawing/2014/main" id="{6E9FA610-99C9-4F98-ACD3-26E93349DDAF}"/>
              </a:ext>
            </a:extLst>
          </p:cNvPr>
          <p:cNvPicPr>
            <a:picLocks noChangeAspect="1"/>
          </p:cNvPicPr>
          <p:nvPr/>
        </p:nvPicPr>
        <p:blipFill>
          <a:blip r:embed="rId8"/>
          <a:stretch>
            <a:fillRect/>
          </a:stretch>
        </p:blipFill>
        <p:spPr>
          <a:xfrm rot="1200000">
            <a:off x="8900160" y="440419"/>
            <a:ext cx="1463040" cy="1354361"/>
          </a:xfrm>
          <a:prstGeom prst="rect">
            <a:avLst/>
          </a:prstGeom>
        </p:spPr>
      </p:pic>
      <p:pic>
        <p:nvPicPr>
          <p:cNvPr id="23" name="Picture 23" descr="Logo&#10;&#10;Description automatically generated">
            <a:extLst>
              <a:ext uri="{FF2B5EF4-FFF2-40B4-BE49-F238E27FC236}">
                <a16:creationId xmlns:a16="http://schemas.microsoft.com/office/drawing/2014/main" id="{DB3EE0A3-ADFC-406D-B45E-67CE9E3E8AC5}"/>
              </a:ext>
            </a:extLst>
          </p:cNvPr>
          <p:cNvPicPr>
            <a:picLocks noChangeAspect="1"/>
          </p:cNvPicPr>
          <p:nvPr/>
        </p:nvPicPr>
        <p:blipFill>
          <a:blip r:embed="rId9"/>
          <a:stretch>
            <a:fillRect/>
          </a:stretch>
        </p:blipFill>
        <p:spPr>
          <a:xfrm>
            <a:off x="6161705" y="5618858"/>
            <a:ext cx="2550961" cy="520927"/>
          </a:xfrm>
          <a:prstGeom prst="rect">
            <a:avLst/>
          </a:prstGeom>
        </p:spPr>
      </p:pic>
      <p:pic>
        <p:nvPicPr>
          <p:cNvPr id="25" name="Picture 25" descr="Logo, company name&#10;&#10;Description automatically generated">
            <a:extLst>
              <a:ext uri="{FF2B5EF4-FFF2-40B4-BE49-F238E27FC236}">
                <a16:creationId xmlns:a16="http://schemas.microsoft.com/office/drawing/2014/main" id="{A4555926-CB65-4467-9F21-C34E0DAD303B}"/>
              </a:ext>
            </a:extLst>
          </p:cNvPr>
          <p:cNvPicPr>
            <a:picLocks noChangeAspect="1"/>
          </p:cNvPicPr>
          <p:nvPr/>
        </p:nvPicPr>
        <p:blipFill>
          <a:blip r:embed="rId10"/>
          <a:stretch>
            <a:fillRect/>
          </a:stretch>
        </p:blipFill>
        <p:spPr>
          <a:xfrm>
            <a:off x="3930402" y="5554376"/>
            <a:ext cx="1818640" cy="585409"/>
          </a:xfrm>
          <a:prstGeom prst="rect">
            <a:avLst/>
          </a:prstGeom>
        </p:spPr>
      </p:pic>
      <p:pic>
        <p:nvPicPr>
          <p:cNvPr id="26" name="Picture 26" descr="Logo&#10;&#10;Description automatically generated">
            <a:extLst>
              <a:ext uri="{FF2B5EF4-FFF2-40B4-BE49-F238E27FC236}">
                <a16:creationId xmlns:a16="http://schemas.microsoft.com/office/drawing/2014/main" id="{9E91BA5D-544F-415B-BE82-EBCA1C5F4C7F}"/>
              </a:ext>
            </a:extLst>
          </p:cNvPr>
          <p:cNvPicPr>
            <a:picLocks noChangeAspect="1"/>
          </p:cNvPicPr>
          <p:nvPr/>
        </p:nvPicPr>
        <p:blipFill>
          <a:blip r:embed="rId11"/>
          <a:stretch>
            <a:fillRect/>
          </a:stretch>
        </p:blipFill>
        <p:spPr>
          <a:xfrm>
            <a:off x="1567232" y="5364101"/>
            <a:ext cx="2092960" cy="854198"/>
          </a:xfrm>
          <a:prstGeom prst="rect">
            <a:avLst/>
          </a:prstGeom>
        </p:spPr>
      </p:pic>
      <p:pic>
        <p:nvPicPr>
          <p:cNvPr id="27" name="Picture 27">
            <a:extLst>
              <a:ext uri="{FF2B5EF4-FFF2-40B4-BE49-F238E27FC236}">
                <a16:creationId xmlns:a16="http://schemas.microsoft.com/office/drawing/2014/main" id="{41A8B77F-8A47-40B6-A2FA-2418EA10AB62}"/>
              </a:ext>
            </a:extLst>
          </p:cNvPr>
          <p:cNvPicPr>
            <a:picLocks noChangeAspect="1"/>
          </p:cNvPicPr>
          <p:nvPr/>
        </p:nvPicPr>
        <p:blipFill>
          <a:blip r:embed="rId12"/>
          <a:stretch>
            <a:fillRect/>
          </a:stretch>
        </p:blipFill>
        <p:spPr>
          <a:xfrm rot="11460000">
            <a:off x="2981730" y="-406400"/>
            <a:ext cx="985981" cy="1554480"/>
          </a:xfrm>
          <a:prstGeom prst="rect">
            <a:avLst/>
          </a:prstGeom>
        </p:spPr>
      </p:pic>
      <p:pic>
        <p:nvPicPr>
          <p:cNvPr id="28" name="Picture 28">
            <a:extLst>
              <a:ext uri="{FF2B5EF4-FFF2-40B4-BE49-F238E27FC236}">
                <a16:creationId xmlns:a16="http://schemas.microsoft.com/office/drawing/2014/main" id="{5297DCB2-3DA0-4D03-8EE6-1921E31A685F}"/>
              </a:ext>
            </a:extLst>
          </p:cNvPr>
          <p:cNvPicPr>
            <a:picLocks noChangeAspect="1"/>
          </p:cNvPicPr>
          <p:nvPr/>
        </p:nvPicPr>
        <p:blipFill>
          <a:blip r:embed="rId13"/>
          <a:stretch>
            <a:fillRect/>
          </a:stretch>
        </p:blipFill>
        <p:spPr>
          <a:xfrm rot="12240000">
            <a:off x="11401279" y="-352404"/>
            <a:ext cx="1198880" cy="1042791"/>
          </a:xfrm>
          <a:prstGeom prst="rect">
            <a:avLst/>
          </a:prstGeom>
        </p:spPr>
      </p:pic>
      <p:pic>
        <p:nvPicPr>
          <p:cNvPr id="29" name="Picture 29">
            <a:extLst>
              <a:ext uri="{FF2B5EF4-FFF2-40B4-BE49-F238E27FC236}">
                <a16:creationId xmlns:a16="http://schemas.microsoft.com/office/drawing/2014/main" id="{6014847D-2FA2-466E-BEB4-BFCC297416AA}"/>
              </a:ext>
            </a:extLst>
          </p:cNvPr>
          <p:cNvPicPr>
            <a:picLocks noChangeAspect="1"/>
          </p:cNvPicPr>
          <p:nvPr/>
        </p:nvPicPr>
        <p:blipFill>
          <a:blip r:embed="rId14"/>
          <a:stretch>
            <a:fillRect/>
          </a:stretch>
        </p:blipFill>
        <p:spPr>
          <a:xfrm rot="10080000">
            <a:off x="8107680" y="-215530"/>
            <a:ext cx="914400" cy="1254020"/>
          </a:xfrm>
          <a:prstGeom prst="rect">
            <a:avLst/>
          </a:prstGeom>
        </p:spPr>
      </p:pic>
      <p:pic>
        <p:nvPicPr>
          <p:cNvPr id="4" name="Picture 4" descr="Logo&#10;&#10;Description automatically generated">
            <a:extLst>
              <a:ext uri="{FF2B5EF4-FFF2-40B4-BE49-F238E27FC236}">
                <a16:creationId xmlns:a16="http://schemas.microsoft.com/office/drawing/2014/main" id="{1EC82382-D180-4A48-9DB2-629D9B6C1DA4}"/>
              </a:ext>
            </a:extLst>
          </p:cNvPr>
          <p:cNvPicPr>
            <a:picLocks noChangeAspect="1"/>
          </p:cNvPicPr>
          <p:nvPr/>
        </p:nvPicPr>
        <p:blipFill>
          <a:blip r:embed="rId15"/>
          <a:stretch>
            <a:fillRect/>
          </a:stretch>
        </p:blipFill>
        <p:spPr>
          <a:xfrm>
            <a:off x="8895080" y="5408813"/>
            <a:ext cx="1473200" cy="764774"/>
          </a:xfrm>
          <a:prstGeom prst="rect">
            <a:avLst/>
          </a:prstGeom>
        </p:spPr>
      </p:pic>
    </p:spTree>
    <p:extLst>
      <p:ext uri="{BB962C8B-B14F-4D97-AF65-F5344CB8AC3E}">
        <p14:creationId xmlns:p14="http://schemas.microsoft.com/office/powerpoint/2010/main" val="2437389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857C8-4FA1-40D8-BDE9-7CCEB1D33E79}"/>
              </a:ext>
            </a:extLst>
          </p:cNvPr>
          <p:cNvSpPr>
            <a:spLocks noGrp="1"/>
          </p:cNvSpPr>
          <p:nvPr>
            <p:ph type="title"/>
          </p:nvPr>
        </p:nvSpPr>
        <p:spPr>
          <a:xfrm>
            <a:off x="1833880" y="593187"/>
            <a:ext cx="9509760" cy="827391"/>
          </a:xfrm>
          <a:ln>
            <a:noFill/>
          </a:ln>
        </p:spPr>
        <p:txBody>
          <a:bodyPr>
            <a:normAutofit/>
          </a:bodyPr>
          <a:lstStyle/>
          <a:p>
            <a:r>
              <a:rPr lang="en-GB" sz="3200" b="1">
                <a:solidFill>
                  <a:srgbClr val="7070DA"/>
                </a:solidFill>
                <a:latin typeface="Ink Free"/>
                <a:ea typeface="+mn-ea"/>
                <a:cs typeface="+mn-cs"/>
              </a:rPr>
              <a:t>Contents</a:t>
            </a:r>
          </a:p>
        </p:txBody>
      </p:sp>
      <p:pic>
        <p:nvPicPr>
          <p:cNvPr id="4" name="Picture 4" descr="A picture containing text&#10;&#10;Description automatically generated">
            <a:extLst>
              <a:ext uri="{FF2B5EF4-FFF2-40B4-BE49-F238E27FC236}">
                <a16:creationId xmlns:a16="http://schemas.microsoft.com/office/drawing/2014/main" id="{6538FB0E-2C38-4B4F-8DF2-D1CD9D9804C9}"/>
              </a:ext>
            </a:extLst>
          </p:cNvPr>
          <p:cNvPicPr>
            <a:picLocks noChangeAspect="1"/>
          </p:cNvPicPr>
          <p:nvPr/>
        </p:nvPicPr>
        <p:blipFill rotWithShape="1">
          <a:blip r:embed="rId3"/>
          <a:srcRect l="41593" r="-885"/>
          <a:stretch/>
        </p:blipFill>
        <p:spPr>
          <a:xfrm>
            <a:off x="1831" y="2621280"/>
            <a:ext cx="1371318" cy="4114800"/>
          </a:xfrm>
          <a:prstGeom prst="rect">
            <a:avLst/>
          </a:prstGeom>
        </p:spPr>
      </p:pic>
      <p:pic>
        <p:nvPicPr>
          <p:cNvPr id="5" name="Picture 5">
            <a:extLst>
              <a:ext uri="{FF2B5EF4-FFF2-40B4-BE49-F238E27FC236}">
                <a16:creationId xmlns:a16="http://schemas.microsoft.com/office/drawing/2014/main" id="{08519EDF-BA41-499A-AF97-2F0E05092987}"/>
              </a:ext>
            </a:extLst>
          </p:cNvPr>
          <p:cNvPicPr>
            <a:picLocks noChangeAspect="1"/>
          </p:cNvPicPr>
          <p:nvPr/>
        </p:nvPicPr>
        <p:blipFill>
          <a:blip r:embed="rId4"/>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4039C8A7-CBA9-407E-9586-2C21836577B2}"/>
              </a:ext>
            </a:extLst>
          </p:cNvPr>
          <p:cNvPicPr>
            <a:picLocks noChangeAspect="1"/>
          </p:cNvPicPr>
          <p:nvPr/>
        </p:nvPicPr>
        <p:blipFill>
          <a:blip r:embed="rId5"/>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B46CFD2B-4FF3-4FB7-80FF-7D03AC580DD6}"/>
              </a:ext>
            </a:extLst>
          </p:cNvPr>
          <p:cNvPicPr>
            <a:picLocks noChangeAspect="1"/>
          </p:cNvPicPr>
          <p:nvPr/>
        </p:nvPicPr>
        <p:blipFill>
          <a:blip r:embed="rId6"/>
          <a:stretch>
            <a:fillRect/>
          </a:stretch>
        </p:blipFill>
        <p:spPr>
          <a:xfrm rot="11460000">
            <a:off x="11653499" y="449545"/>
            <a:ext cx="985981" cy="1554480"/>
          </a:xfrm>
          <a:prstGeom prst="rect">
            <a:avLst/>
          </a:prstGeom>
        </p:spPr>
      </p:pic>
      <p:sp>
        <p:nvSpPr>
          <p:cNvPr id="10" name="Content Placeholder 2">
            <a:extLst>
              <a:ext uri="{FF2B5EF4-FFF2-40B4-BE49-F238E27FC236}">
                <a16:creationId xmlns:a16="http://schemas.microsoft.com/office/drawing/2014/main" id="{107A39EE-988A-490C-86C8-20092EED376E}"/>
              </a:ext>
            </a:extLst>
          </p:cNvPr>
          <p:cNvSpPr>
            <a:spLocks noGrp="1"/>
          </p:cNvSpPr>
          <p:nvPr/>
        </p:nvSpPr>
        <p:spPr>
          <a:xfrm>
            <a:off x="1764644" y="1428871"/>
            <a:ext cx="950976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About Teacher Lab</a:t>
            </a:r>
          </a:p>
          <a:p>
            <a:r>
              <a:rPr lang="en-GB" sz="1600"/>
              <a:t>How to use this resource</a:t>
            </a:r>
          </a:p>
          <a:p>
            <a:r>
              <a:rPr lang="en-GB" sz="1600"/>
              <a:t>About this resource</a:t>
            </a:r>
          </a:p>
          <a:p>
            <a:r>
              <a:rPr lang="en-GB" sz="1600"/>
              <a:t>Author statements</a:t>
            </a:r>
          </a:p>
          <a:p>
            <a:r>
              <a:rPr lang="en-GB" sz="1600"/>
              <a:t>Lesson plans:</a:t>
            </a:r>
          </a:p>
          <a:p>
            <a:pPr lvl="1"/>
            <a:r>
              <a:rPr lang="en-GB" sz="1600"/>
              <a:t>Year 5 – Life Cycles</a:t>
            </a:r>
          </a:p>
          <a:p>
            <a:r>
              <a:rPr lang="en-GB" sz="1600"/>
              <a:t>Credits</a:t>
            </a:r>
          </a:p>
          <a:p>
            <a:r>
              <a:rPr lang="en-GB" sz="1600"/>
              <a:t>References</a:t>
            </a:r>
          </a:p>
        </p:txBody>
      </p:sp>
    </p:spTree>
    <p:extLst>
      <p:ext uri="{BB962C8B-B14F-4D97-AF65-F5344CB8AC3E}">
        <p14:creationId xmlns:p14="http://schemas.microsoft.com/office/powerpoint/2010/main" val="180599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87421"/>
            <a:ext cx="10515600" cy="568730"/>
          </a:xfrm>
        </p:spPr>
        <p:txBody>
          <a:bodyPr>
            <a:normAutofit fontScale="90000"/>
          </a:bodyPr>
          <a:lstStyle/>
          <a:p>
            <a:r>
              <a:rPr lang="en-GB" sz="3600" b="1">
                <a:solidFill>
                  <a:srgbClr val="7070DA"/>
                </a:solidFill>
                <a:latin typeface="Ink Free"/>
                <a:ea typeface="+mn-ea"/>
                <a:cs typeface="+mn-cs"/>
              </a:rPr>
              <a:t>About Teacher Lab</a:t>
            </a:r>
          </a:p>
        </p:txBody>
      </p:sp>
      <p:pic>
        <p:nvPicPr>
          <p:cNvPr id="4" name="Picture 4">
            <a:extLst>
              <a:ext uri="{FF2B5EF4-FFF2-40B4-BE49-F238E27FC236}">
                <a16:creationId xmlns:a16="http://schemas.microsoft.com/office/drawing/2014/main" id="{778AB1D0-2C8D-45FC-8AE9-224EE4329DBA}"/>
              </a:ext>
            </a:extLst>
          </p:cNvPr>
          <p:cNvPicPr>
            <a:picLocks noChangeAspect="1"/>
          </p:cNvPicPr>
          <p:nvPr/>
        </p:nvPicPr>
        <p:blipFill>
          <a:blip r:embed="rId3"/>
          <a:stretch>
            <a:fillRect/>
          </a:stretch>
        </p:blipFill>
        <p:spPr>
          <a:xfrm>
            <a:off x="10419663" y="5716391"/>
            <a:ext cx="2187257" cy="1551911"/>
          </a:xfrm>
          <a:prstGeom prst="rect">
            <a:avLst/>
          </a:prstGeom>
        </p:spPr>
      </p:pic>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6151"/>
            <a:ext cx="10515600" cy="4637313"/>
          </a:xfrm>
        </p:spPr>
        <p:txBody>
          <a:bodyPr vert="horz" lIns="91440" tIns="45720" rIns="91440" bIns="45720" rtlCol="0" anchor="t">
            <a:normAutofit fontScale="92500" lnSpcReduction="20000"/>
          </a:bodyPr>
          <a:lstStyle/>
          <a:p>
            <a:pPr marL="0" indent="0">
              <a:lnSpc>
                <a:spcPct val="130000"/>
              </a:lnSpc>
              <a:spcBef>
                <a:spcPts val="0"/>
              </a:spcBef>
              <a:buNone/>
            </a:pPr>
            <a:r>
              <a:rPr lang="en-GB" sz="1900">
                <a:latin typeface="Calibri"/>
                <a:cs typeface="Calibri"/>
              </a:rPr>
              <a:t>The Teacher Lab project promotes creative practice in the classroom by supporting cross-curricular teacher and artist exchanges in the UK. It offers teachers direct access to a variety of artists, in order to re-imagine the curriculum and develop practical tools for learning through the arts. </a:t>
            </a:r>
          </a:p>
          <a:p>
            <a:pPr marL="0" indent="0">
              <a:lnSpc>
                <a:spcPct val="130000"/>
              </a:lnSpc>
              <a:spcBef>
                <a:spcPts val="0"/>
              </a:spcBef>
              <a:buNone/>
            </a:pPr>
            <a:endParaRPr lang="en-GB" sz="1900">
              <a:latin typeface="Calibri"/>
              <a:cs typeface="Calibri"/>
            </a:endParaRPr>
          </a:p>
          <a:p>
            <a:pPr marL="0" indent="0">
              <a:lnSpc>
                <a:spcPct val="130000"/>
              </a:lnSpc>
              <a:spcBef>
                <a:spcPts val="0"/>
              </a:spcBef>
              <a:spcAft>
                <a:spcPts val="800"/>
              </a:spcAft>
              <a:buNone/>
            </a:pPr>
            <a:r>
              <a:rPr lang="en-GB" sz="1900">
                <a:latin typeface="Calibri"/>
                <a:cs typeface="Calibri"/>
              </a:rPr>
              <a:t>You can access the previous Teacher Lab resource (exploring Push and Pull forces) created by teacher Christina Paul and actor and mathematician Victoria Gould, here: </a:t>
            </a:r>
            <a:r>
              <a:rPr lang="en-GB" sz="1900">
                <a:latin typeface="Calibri"/>
                <a:cs typeface="Calibri"/>
                <a:hlinkClick r:id="rId4"/>
              </a:rPr>
              <a:t>https://sites.barbican.org.uk/teacherslab/</a:t>
            </a:r>
            <a:endParaRPr lang="en-GB" sz="1900">
              <a:latin typeface="Calibri"/>
              <a:cs typeface="Calibri"/>
            </a:endParaRPr>
          </a:p>
          <a:p>
            <a:pPr marL="0" indent="0">
              <a:lnSpc>
                <a:spcPct val="130000"/>
              </a:lnSpc>
              <a:spcBef>
                <a:spcPts val="0"/>
              </a:spcBef>
              <a:buNone/>
            </a:pPr>
            <a:r>
              <a:rPr lang="en-GB" sz="1900">
                <a:effectLst/>
                <a:latin typeface="Calibri"/>
                <a:ea typeface="Calibri" panose="020F0502020204030204" pitchFamily="34" charset="0"/>
                <a:cs typeface="Calibri"/>
              </a:rPr>
              <a:t>……………………………………………………………………………………………………………………………………………………………………………..</a:t>
            </a:r>
          </a:p>
          <a:p>
            <a:pPr marL="0" indent="0">
              <a:lnSpc>
                <a:spcPct val="120000"/>
              </a:lnSpc>
              <a:spcBef>
                <a:spcPts val="0"/>
              </a:spcBef>
              <a:buNone/>
            </a:pPr>
            <a:r>
              <a:rPr lang="en-GB" sz="1900">
                <a:effectLst/>
                <a:latin typeface="Calibri"/>
                <a:ea typeface="Calibri" panose="020F0502020204030204" pitchFamily="34" charset="0"/>
                <a:cs typeface="Calibri"/>
              </a:rPr>
              <a:t>This Teacher Lab was a collaboration between Barbican Creative Learning, Creative Arts East for PEACH West Norfolk, and involved teachers Gill Sekatawa and </a:t>
            </a:r>
            <a:r>
              <a:rPr lang="en-GB" sz="1900">
                <a:latin typeface="Calibri"/>
                <a:ea typeface="Calibri" panose="020F0502020204030204" pitchFamily="34" charset="0"/>
                <a:cs typeface="Calibri"/>
              </a:rPr>
              <a:t>Sarah</a:t>
            </a:r>
            <a:r>
              <a:rPr lang="en-GB" sz="1900">
                <a:effectLst/>
                <a:latin typeface="Calibri"/>
                <a:ea typeface="Calibri" panose="020F0502020204030204" pitchFamily="34" charset="0"/>
                <a:cs typeface="Calibri"/>
              </a:rPr>
              <a:t> Melia from Nelson Academy in Downham Market, Norfolk, and Norwich based artist Kaitlin Ferguson.</a:t>
            </a:r>
            <a:endParaRPr lang="en-GB" sz="1900">
              <a:latin typeface="Calibri"/>
              <a:ea typeface="Calibri" panose="020F0502020204030204" pitchFamily="34" charset="0"/>
              <a:cs typeface="Calibri"/>
            </a:endParaRPr>
          </a:p>
          <a:p>
            <a:pPr marL="0" indent="0">
              <a:lnSpc>
                <a:spcPct val="120000"/>
              </a:lnSpc>
              <a:spcBef>
                <a:spcPts val="0"/>
              </a:spcBef>
              <a:buNone/>
            </a:pPr>
            <a:endParaRPr lang="en-GB" sz="1900">
              <a:effectLst/>
              <a:latin typeface="Calibri" panose="020F0502020204030204" pitchFamily="34" charset="0"/>
              <a:ea typeface="Calibri" panose="020F0502020204030204" pitchFamily="34" charset="0"/>
            </a:endParaRPr>
          </a:p>
          <a:p>
            <a:pPr marL="0" indent="0">
              <a:lnSpc>
                <a:spcPct val="120000"/>
              </a:lnSpc>
              <a:spcBef>
                <a:spcPts val="0"/>
              </a:spcBef>
              <a:buNone/>
            </a:pPr>
            <a:r>
              <a:rPr lang="en-GB" sz="1900">
                <a:effectLst/>
                <a:latin typeface="Calibri"/>
                <a:ea typeface="Calibri" panose="020F0502020204030204" pitchFamily="34" charset="0"/>
                <a:cs typeface="Calibri"/>
              </a:rPr>
              <a:t>Through a series of planning, testing and reflection sessions, Gill, Sarah and Kaitlin co-designed a range of creative activities to support the delivery of the primary science curriculum. These were then developed into a resource pack, in the form of a set of PowerPoint Slides which can be used directly in a lesson, with supportive guidance notes to assist your teaching.</a:t>
            </a:r>
            <a:endParaRPr lang="en-GB" sz="1900">
              <a:effectLst/>
              <a:latin typeface="Calibri"/>
              <a:ea typeface="Arial" panose="020B0604020202020204" pitchFamily="34" charset="0"/>
              <a:cs typeface="Calibri"/>
            </a:endParaRPr>
          </a:p>
          <a:p>
            <a:pPr marL="0" indent="0">
              <a:buNone/>
            </a:pPr>
            <a:endParaRPr lang="en-GB"/>
          </a:p>
        </p:txBody>
      </p:sp>
    </p:spTree>
    <p:extLst>
      <p:ext uri="{BB962C8B-B14F-4D97-AF65-F5344CB8AC3E}">
        <p14:creationId xmlns:p14="http://schemas.microsoft.com/office/powerpoint/2010/main" val="160411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01938" y="426720"/>
            <a:ext cx="10515600" cy="6004560"/>
          </a:xfrm>
        </p:spPr>
        <p:txBody>
          <a:bodyPr vert="horz" lIns="91440" tIns="45720" rIns="91440" bIns="45720" rtlCol="0" anchor="t">
            <a:normAutofit fontScale="25000" lnSpcReduction="20000"/>
          </a:bodyPr>
          <a:lstStyle/>
          <a:p>
            <a:pPr marL="0" indent="0">
              <a:lnSpc>
                <a:spcPct val="120000"/>
              </a:lnSpc>
              <a:spcBef>
                <a:spcPts val="0"/>
              </a:spcBef>
              <a:buNone/>
              <a:defRPr/>
            </a:pPr>
            <a:r>
              <a:rPr lang="en-GB" sz="9800" b="1">
                <a:solidFill>
                  <a:srgbClr val="7070DA"/>
                </a:solidFill>
                <a:latin typeface="Ink Free"/>
              </a:rPr>
              <a:t>How to use this resource</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indent="0">
              <a:buNone/>
            </a:pPr>
            <a:r>
              <a:rPr lang="en-GB" sz="6400"/>
              <a:t>You can use this resource in two ways:</a:t>
            </a:r>
          </a:p>
          <a:p>
            <a:pPr>
              <a:buFontTx/>
              <a:buChar char="-"/>
            </a:pPr>
            <a:r>
              <a:rPr lang="en-GB" sz="6400"/>
              <a:t>As a live PowerPoint presentation for the whole class to view</a:t>
            </a:r>
          </a:p>
          <a:p>
            <a:pPr>
              <a:buFontTx/>
              <a:buChar char="-"/>
            </a:pPr>
            <a:r>
              <a:rPr lang="en-GB" sz="6400"/>
              <a:t>As a printed pdf</a:t>
            </a:r>
          </a:p>
          <a:p>
            <a:pPr marL="0" indent="0">
              <a:buNone/>
            </a:pPr>
            <a:endParaRPr lang="en-GB" sz="6400"/>
          </a:p>
          <a:p>
            <a:pPr marL="0" indent="0">
              <a:buNone/>
            </a:pPr>
            <a:r>
              <a:rPr lang="en-GB" sz="6400"/>
              <a:t>Each year group has a dedicated set of slides. </a:t>
            </a:r>
          </a:p>
          <a:p>
            <a:pPr marL="0" indent="0">
              <a:buNone/>
            </a:pPr>
            <a:r>
              <a:rPr lang="en-GB" sz="6400"/>
              <a:t>The main content of each slide is directed at the pupils.</a:t>
            </a:r>
          </a:p>
          <a:p>
            <a:pPr marL="0" indent="0">
              <a:buNone/>
            </a:pPr>
            <a:r>
              <a:rPr lang="en-GB" sz="6400"/>
              <a:t>This content is animated to ensure that the teacher is in control of the pace of the lesson.</a:t>
            </a:r>
          </a:p>
          <a:p>
            <a:pPr marL="0" indent="0">
              <a:buNone/>
            </a:pPr>
            <a:r>
              <a:rPr lang="en-GB" sz="6400"/>
              <a:t>Each slide also has a corresponding set of ‘notes’, which are directed at the teacher.</a:t>
            </a:r>
          </a:p>
          <a:p>
            <a:pPr marL="0" indent="0">
              <a:buNone/>
            </a:pPr>
            <a:endParaRPr lang="en-GB" sz="6400"/>
          </a:p>
          <a:p>
            <a:pPr marL="0" indent="0">
              <a:buNone/>
            </a:pPr>
            <a:r>
              <a:rPr lang="en-GB" sz="6400" u="sng"/>
              <a:t>To use the resource in PowerPoint Slide Show mode:</a:t>
            </a:r>
          </a:p>
          <a:p>
            <a:pPr>
              <a:buFontTx/>
              <a:buChar char="-"/>
            </a:pPr>
            <a:r>
              <a:rPr lang="en-GB" sz="6400"/>
              <a:t>Go to the slide you wish to begin from</a:t>
            </a:r>
          </a:p>
          <a:p>
            <a:pPr>
              <a:buFontTx/>
              <a:buChar char="-"/>
            </a:pPr>
            <a:r>
              <a:rPr lang="en-GB" sz="6400"/>
              <a:t>Click ‘Slide Show’ tab in the top navigation bar</a:t>
            </a:r>
          </a:p>
          <a:p>
            <a:pPr>
              <a:buFontTx/>
              <a:buChar char="-"/>
            </a:pPr>
            <a:r>
              <a:rPr lang="en-GB" sz="6400"/>
              <a:t>Click ‘From Current Slide’ in the menu bar</a:t>
            </a:r>
          </a:p>
          <a:p>
            <a:pPr>
              <a:buFontTx/>
              <a:buChar char="-"/>
            </a:pPr>
            <a:r>
              <a:rPr lang="en-GB" sz="6400"/>
              <a:t>To see the notes in this mode, click on the ‘…’ in the lefthand corner and select Presenter View</a:t>
            </a:r>
          </a:p>
          <a:p>
            <a:pPr marL="0" indent="0">
              <a:buNone/>
            </a:pPr>
            <a:endParaRPr lang="en-GB" sz="6400"/>
          </a:p>
          <a:p>
            <a:pPr marL="0" indent="0">
              <a:buNone/>
            </a:pPr>
            <a:r>
              <a:rPr lang="en-GB" sz="6400" u="sng"/>
              <a:t>To view the notes:</a:t>
            </a:r>
          </a:p>
          <a:p>
            <a:pPr>
              <a:buFontTx/>
              <a:buChar char="-"/>
            </a:pPr>
            <a:r>
              <a:rPr lang="en-GB" sz="6400">
                <a:effectLst/>
                <a:ea typeface="Times New Roman" panose="02020603050405020304" pitchFamily="18" charset="0"/>
              </a:rPr>
              <a:t>Click on the View tab in the top navigation bar</a:t>
            </a:r>
          </a:p>
          <a:p>
            <a:pPr>
              <a:buFontTx/>
              <a:buChar char="-"/>
            </a:pPr>
            <a:r>
              <a:rPr lang="en-GB" sz="6400">
                <a:ea typeface="Times New Roman" panose="02020603050405020304" pitchFamily="18" charset="0"/>
              </a:rPr>
              <a:t>S</a:t>
            </a:r>
            <a:r>
              <a:rPr lang="en-GB" sz="6400">
                <a:effectLst/>
                <a:ea typeface="Times New Roman" panose="02020603050405020304" pitchFamily="18" charset="0"/>
              </a:rPr>
              <a:t>elect </a:t>
            </a:r>
            <a:r>
              <a:rPr lang="en-GB" sz="6400">
                <a:ea typeface="Times New Roman" panose="02020603050405020304" pitchFamily="18" charset="0"/>
              </a:rPr>
              <a:t>‘N</a:t>
            </a:r>
            <a:r>
              <a:rPr lang="en-GB" sz="6400">
                <a:effectLst/>
                <a:ea typeface="Times New Roman" panose="02020603050405020304" pitchFamily="18" charset="0"/>
              </a:rPr>
              <a:t>otes’ to see these at the bottom of each slide</a:t>
            </a:r>
            <a:endParaRPr lang="en-GB" sz="6400"/>
          </a:p>
          <a:p>
            <a:pPr marL="0" indent="0">
              <a:buNone/>
            </a:pPr>
            <a:endParaRPr lang="en-GB"/>
          </a:p>
        </p:txBody>
      </p:sp>
      <p:grpSp>
        <p:nvGrpSpPr>
          <p:cNvPr id="10" name="Group 9">
            <a:extLst>
              <a:ext uri="{FF2B5EF4-FFF2-40B4-BE49-F238E27FC236}">
                <a16:creationId xmlns:a16="http://schemas.microsoft.com/office/drawing/2014/main" id="{3299A395-0886-441A-8541-76DD1CFF99AF}"/>
              </a:ext>
            </a:extLst>
          </p:cNvPr>
          <p:cNvGrpSpPr/>
          <p:nvPr/>
        </p:nvGrpSpPr>
        <p:grpSpPr>
          <a:xfrm rot="20335896">
            <a:off x="9418811" y="520808"/>
            <a:ext cx="2379473" cy="2632936"/>
            <a:chOff x="7550150" y="1482554"/>
            <a:chExt cx="4097867" cy="4793787"/>
          </a:xfrm>
        </p:grpSpPr>
        <p:pic>
          <p:nvPicPr>
            <p:cNvPr id="11" name="Picture 11" descr="A picture containing text, reptile, dinosaur&#10;&#10;Description automatically generated">
              <a:extLst>
                <a:ext uri="{FF2B5EF4-FFF2-40B4-BE49-F238E27FC236}">
                  <a16:creationId xmlns:a16="http://schemas.microsoft.com/office/drawing/2014/main" id="{78A4BC5D-DF05-45ED-BDF3-5B6ED3D726E4}"/>
                </a:ext>
              </a:extLst>
            </p:cNvPr>
            <p:cNvPicPr>
              <a:picLocks noChangeAspect="1"/>
            </p:cNvPicPr>
            <p:nvPr/>
          </p:nvPicPr>
          <p:blipFill>
            <a:blip r:embed="rId2"/>
            <a:stretch>
              <a:fillRect/>
            </a:stretch>
          </p:blipFill>
          <p:spPr>
            <a:xfrm>
              <a:off x="7550150" y="2559152"/>
              <a:ext cx="1589617" cy="681363"/>
            </a:xfrm>
            <a:prstGeom prst="rect">
              <a:avLst/>
            </a:prstGeom>
          </p:spPr>
        </p:pic>
        <p:pic>
          <p:nvPicPr>
            <p:cNvPr id="12" name="Picture 12" descr="A picture containing mask&#10;&#10;Description automatically generated">
              <a:extLst>
                <a:ext uri="{FF2B5EF4-FFF2-40B4-BE49-F238E27FC236}">
                  <a16:creationId xmlns:a16="http://schemas.microsoft.com/office/drawing/2014/main" id="{06878D1C-ACB5-4D88-B14A-D0B7C75508D9}"/>
                </a:ext>
              </a:extLst>
            </p:cNvPr>
            <p:cNvPicPr>
              <a:picLocks noChangeAspect="1"/>
            </p:cNvPicPr>
            <p:nvPr/>
          </p:nvPicPr>
          <p:blipFill>
            <a:blip r:embed="rId3"/>
            <a:stretch>
              <a:fillRect/>
            </a:stretch>
          </p:blipFill>
          <p:spPr>
            <a:xfrm>
              <a:off x="9148234" y="2393213"/>
              <a:ext cx="1473200" cy="1584740"/>
            </a:xfrm>
            <a:prstGeom prst="rect">
              <a:avLst/>
            </a:prstGeom>
          </p:spPr>
        </p:pic>
        <p:pic>
          <p:nvPicPr>
            <p:cNvPr id="13" name="Picture 13">
              <a:extLst>
                <a:ext uri="{FF2B5EF4-FFF2-40B4-BE49-F238E27FC236}">
                  <a16:creationId xmlns:a16="http://schemas.microsoft.com/office/drawing/2014/main" id="{70E98E6B-4819-4702-B279-8F55C34BBE0D}"/>
                </a:ext>
              </a:extLst>
            </p:cNvPr>
            <p:cNvPicPr>
              <a:picLocks noChangeAspect="1"/>
            </p:cNvPicPr>
            <p:nvPr/>
          </p:nvPicPr>
          <p:blipFill>
            <a:blip r:embed="rId4"/>
            <a:stretch>
              <a:fillRect/>
            </a:stretch>
          </p:blipFill>
          <p:spPr>
            <a:xfrm>
              <a:off x="10735733" y="3428631"/>
              <a:ext cx="912284" cy="1016739"/>
            </a:xfrm>
            <a:prstGeom prst="rect">
              <a:avLst/>
            </a:prstGeom>
          </p:spPr>
        </p:pic>
        <p:pic>
          <p:nvPicPr>
            <p:cNvPr id="14" name="Picture 16">
              <a:extLst>
                <a:ext uri="{FF2B5EF4-FFF2-40B4-BE49-F238E27FC236}">
                  <a16:creationId xmlns:a16="http://schemas.microsoft.com/office/drawing/2014/main" id="{9D7AE888-2062-445B-A181-0ABFEAB75021}"/>
                </a:ext>
              </a:extLst>
            </p:cNvPr>
            <p:cNvPicPr>
              <a:picLocks noChangeAspect="1"/>
            </p:cNvPicPr>
            <p:nvPr/>
          </p:nvPicPr>
          <p:blipFill>
            <a:blip r:embed="rId5"/>
            <a:stretch>
              <a:fillRect/>
            </a:stretch>
          </p:blipFill>
          <p:spPr>
            <a:xfrm>
              <a:off x="10428817" y="1482554"/>
              <a:ext cx="1039284" cy="1225893"/>
            </a:xfrm>
            <a:prstGeom prst="rect">
              <a:avLst/>
            </a:prstGeom>
          </p:spPr>
        </p:pic>
        <p:pic>
          <p:nvPicPr>
            <p:cNvPr id="15" name="Picture 19" descr="A picture containing text&#10;&#10;Description automatically generated">
              <a:extLst>
                <a:ext uri="{FF2B5EF4-FFF2-40B4-BE49-F238E27FC236}">
                  <a16:creationId xmlns:a16="http://schemas.microsoft.com/office/drawing/2014/main" id="{F3C617BE-D2DD-4419-8D08-948579F7FDB7}"/>
                </a:ext>
              </a:extLst>
            </p:cNvPr>
            <p:cNvPicPr>
              <a:picLocks noChangeAspect="1"/>
            </p:cNvPicPr>
            <p:nvPr/>
          </p:nvPicPr>
          <p:blipFill>
            <a:blip r:embed="rId6"/>
            <a:stretch>
              <a:fillRect/>
            </a:stretch>
          </p:blipFill>
          <p:spPr>
            <a:xfrm rot="21300000">
              <a:off x="9889067" y="4698577"/>
              <a:ext cx="1155700" cy="1577764"/>
            </a:xfrm>
            <a:prstGeom prst="rect">
              <a:avLst/>
            </a:prstGeom>
          </p:spPr>
        </p:pic>
      </p:grpSp>
    </p:spTree>
    <p:extLst>
      <p:ext uri="{BB962C8B-B14F-4D97-AF65-F5344CB8AC3E}">
        <p14:creationId xmlns:p14="http://schemas.microsoft.com/office/powerpoint/2010/main" val="363496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04294"/>
            <a:ext cx="10515600" cy="568730"/>
          </a:xfrm>
        </p:spPr>
        <p:txBody>
          <a:bodyPr>
            <a:normAutofit/>
          </a:bodyPr>
          <a:lstStyle/>
          <a:p>
            <a:r>
              <a:rPr lang="en-GB" sz="3200" b="1">
                <a:solidFill>
                  <a:srgbClr val="7070DA"/>
                </a:solidFill>
                <a:latin typeface="Ink Free"/>
                <a:ea typeface="+mn-ea"/>
                <a:cs typeface="+mn-cs"/>
              </a:rPr>
              <a:t>About this Resource…</a:t>
            </a:r>
          </a:p>
        </p:txBody>
      </p:sp>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0225"/>
            <a:ext cx="10515600" cy="4637313"/>
          </a:xfrm>
        </p:spPr>
        <p:txBody>
          <a:bodyPr>
            <a:normAutofit lnSpcReduction="10000"/>
          </a:bodyPr>
          <a:lstStyle/>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Our Teacher Lab resource pack supports both creative practice and scientific enquiry in the classroom. We aim to offer teachers access to a variety of art experiences, aligned to each year group’s science curriculum. Through these activities, we hope to introduce exciting ways to combine the deepening of scientific knowledge and skills with the development of creative practice. Each activity also aims to embed scientific understanding and help children to ‘know more and remember more’ about the chosen topic.</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We chose the working scientifically skills of ‘identifying and classifying’, as these are skills which run throughout the primary curriculum. We have chosen ‘Nature’ as a theme across all of the activities, offering ways to broaden children’s experience and understanding of nature and their place within it. Each nature-based topic has been selected from the National Curriculum and for reception the Early Learning Goals, to ensure each is as relevant as possible.</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With reference to this knowledge base, we demonstrate how arts practice can be used to reinforce the skills and processes of identifying and classifying. For each year group, we have chosen a different art-based skill to provide teachers with a wide repertoire of creative ideas. We hope that these might be a starting point to enable teachers to use these creative practices to reinforce learning in other curriculum areas.</a:t>
            </a:r>
            <a:endParaRPr lang="en-GB" sz="1800">
              <a:effectLst/>
              <a:latin typeface="Arial" panose="020B0604020202020204" pitchFamily="34" charset="0"/>
              <a:ea typeface="Arial" panose="020B0604020202020204" pitchFamily="34" charset="0"/>
            </a:endParaRPr>
          </a:p>
        </p:txBody>
      </p:sp>
      <p:pic>
        <p:nvPicPr>
          <p:cNvPr id="5" name="Picture 5" descr="A picture containing coil spring&#10;&#10;Description automatically generated">
            <a:extLst>
              <a:ext uri="{FF2B5EF4-FFF2-40B4-BE49-F238E27FC236}">
                <a16:creationId xmlns:a16="http://schemas.microsoft.com/office/drawing/2014/main" id="{1CA05F74-9A5E-4656-90DD-D269ED095AC5}"/>
              </a:ext>
            </a:extLst>
          </p:cNvPr>
          <p:cNvPicPr>
            <a:picLocks noChangeAspect="1"/>
          </p:cNvPicPr>
          <p:nvPr/>
        </p:nvPicPr>
        <p:blipFill>
          <a:blip r:embed="rId2"/>
          <a:stretch>
            <a:fillRect/>
          </a:stretch>
        </p:blipFill>
        <p:spPr>
          <a:xfrm>
            <a:off x="-174026" y="5822214"/>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32EA896F-582E-4723-9C6A-D226869DFEB1}"/>
              </a:ext>
            </a:extLst>
          </p:cNvPr>
          <p:cNvPicPr>
            <a:picLocks noChangeAspect="1"/>
          </p:cNvPicPr>
          <p:nvPr/>
        </p:nvPicPr>
        <p:blipFill>
          <a:blip r:embed="rId3"/>
          <a:stretch>
            <a:fillRect/>
          </a:stretch>
        </p:blipFill>
        <p:spPr>
          <a:xfrm rot="1380000">
            <a:off x="893257" y="6109361"/>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8AFF105D-2F85-48C6-B699-777ED179FDD6}"/>
              </a:ext>
            </a:extLst>
          </p:cNvPr>
          <p:cNvPicPr>
            <a:picLocks noChangeAspect="1"/>
          </p:cNvPicPr>
          <p:nvPr/>
        </p:nvPicPr>
        <p:blipFill>
          <a:blip r:embed="rId4"/>
          <a:stretch>
            <a:fillRect/>
          </a:stretch>
        </p:blipFill>
        <p:spPr>
          <a:xfrm rot="-1800000">
            <a:off x="1736921" y="6213744"/>
            <a:ext cx="985981" cy="1554480"/>
          </a:xfrm>
          <a:prstGeom prst="rect">
            <a:avLst/>
          </a:prstGeom>
        </p:spPr>
      </p:pic>
    </p:spTree>
    <p:extLst>
      <p:ext uri="{BB962C8B-B14F-4D97-AF65-F5344CB8AC3E}">
        <p14:creationId xmlns:p14="http://schemas.microsoft.com/office/powerpoint/2010/main" val="4208937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513D88-425D-46CA-BF14-FF14FEC5DF9A}"/>
              </a:ext>
            </a:extLst>
          </p:cNvPr>
          <p:cNvSpPr>
            <a:spLocks noGrp="1"/>
          </p:cNvSpPr>
          <p:nvPr>
            <p:ph idx="1"/>
          </p:nvPr>
        </p:nvSpPr>
        <p:spPr>
          <a:xfrm>
            <a:off x="838200" y="1253331"/>
            <a:ext cx="10515600" cy="4351338"/>
          </a:xfrm>
        </p:spPr>
        <p:txBody>
          <a:bodyPr>
            <a:normAutofit/>
          </a:bodyPr>
          <a:lstStyle/>
          <a:p>
            <a:pPr marL="0" indent="0">
              <a:lnSpc>
                <a:spcPct val="110000"/>
              </a:lnSpc>
              <a:spcBef>
                <a:spcPts val="0"/>
              </a:spcBef>
              <a:buNone/>
            </a:pPr>
            <a:endParaRPr lang="en-GB" sz="1900">
              <a:effectLst/>
              <a:ea typeface="Arial" panose="020B0604020202020204" pitchFamily="34" charset="0"/>
            </a:endParaRPr>
          </a:p>
          <a:p>
            <a:pPr marL="0" indent="0">
              <a:lnSpc>
                <a:spcPct val="110000"/>
              </a:lnSpc>
              <a:spcBef>
                <a:spcPts val="0"/>
              </a:spcBef>
              <a:buNone/>
            </a:pPr>
            <a:r>
              <a:rPr lang="en-GB" sz="1900">
                <a:effectLst/>
                <a:ea typeface="Calibri" panose="020F0502020204030204" pitchFamily="34" charset="0"/>
              </a:rPr>
              <a:t>Each activity is designed as a mini project brief for your class, they are jumping off points to take in whichever direction best suits you. We encourage you to follow the natural curiosity of the children you’re working with and adapt the activity how best you see fit. </a:t>
            </a:r>
            <a:endParaRPr lang="en-GB" sz="1900">
              <a:effectLst/>
              <a:ea typeface="Arial" panose="020B0604020202020204" pitchFamily="34" charset="0"/>
            </a:endParaRPr>
          </a:p>
          <a:p>
            <a:pPr marL="0" indent="0">
              <a:lnSpc>
                <a:spcPct val="110000"/>
              </a:lnSpc>
              <a:spcBef>
                <a:spcPts val="0"/>
              </a:spcBef>
              <a:buNone/>
            </a:pPr>
            <a:endParaRPr lang="en-GB" sz="1900">
              <a:ea typeface="Calibri" panose="020F0502020204030204" pitchFamily="34" charset="0"/>
            </a:endParaRPr>
          </a:p>
          <a:p>
            <a:pPr marL="0" indent="0">
              <a:lnSpc>
                <a:spcPct val="110000"/>
              </a:lnSpc>
              <a:spcBef>
                <a:spcPts val="0"/>
              </a:spcBef>
              <a:buNone/>
            </a:pPr>
            <a:r>
              <a:rPr lang="en-GB" sz="1900">
                <a:effectLst/>
                <a:ea typeface="Calibri" panose="020F0502020204030204" pitchFamily="34" charset="0"/>
              </a:rPr>
              <a:t>In terms of work with SEND children - each child is of course different, so when working with this resource, feel free to pick and choose activities which feel most suitable for them, depending on how they feel that day. Feel free to get creative with the activities and adapt them to your child's needs to create the best experience possible.</a:t>
            </a:r>
            <a:endParaRPr lang="en-GB" sz="1900">
              <a:effectLst/>
              <a:ea typeface="Arial" panose="020B0604020202020204" pitchFamily="34" charset="0"/>
            </a:endParaRPr>
          </a:p>
          <a:p>
            <a:endParaRPr lang="en-GB"/>
          </a:p>
        </p:txBody>
      </p:sp>
      <p:pic>
        <p:nvPicPr>
          <p:cNvPr id="2" name="Picture 3" descr="Icon&#10;&#10;Description automatically generated">
            <a:extLst>
              <a:ext uri="{FF2B5EF4-FFF2-40B4-BE49-F238E27FC236}">
                <a16:creationId xmlns:a16="http://schemas.microsoft.com/office/drawing/2014/main" id="{E772BE02-5A7A-47BD-BD89-F9A68EC7B857}"/>
              </a:ext>
            </a:extLst>
          </p:cNvPr>
          <p:cNvPicPr>
            <a:picLocks noChangeAspect="1"/>
          </p:cNvPicPr>
          <p:nvPr/>
        </p:nvPicPr>
        <p:blipFill>
          <a:blip r:embed="rId2"/>
          <a:stretch>
            <a:fillRect/>
          </a:stretch>
        </p:blipFill>
        <p:spPr>
          <a:xfrm>
            <a:off x="9682618" y="5184026"/>
            <a:ext cx="1313146" cy="1239399"/>
          </a:xfrm>
          <a:prstGeom prst="rect">
            <a:avLst/>
          </a:prstGeom>
        </p:spPr>
      </p:pic>
    </p:spTree>
    <p:extLst>
      <p:ext uri="{BB962C8B-B14F-4D97-AF65-F5344CB8AC3E}">
        <p14:creationId xmlns:p14="http://schemas.microsoft.com/office/powerpoint/2010/main" val="131126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69C93-DA9F-49E5-9E38-8580F1FF3443}"/>
              </a:ext>
            </a:extLst>
          </p:cNvPr>
          <p:cNvSpPr>
            <a:spLocks noGrp="1"/>
          </p:cNvSpPr>
          <p:nvPr>
            <p:ph idx="1"/>
          </p:nvPr>
        </p:nvSpPr>
        <p:spPr>
          <a:xfrm>
            <a:off x="838200" y="653143"/>
            <a:ext cx="10515600" cy="5473337"/>
          </a:xfrm>
        </p:spPr>
        <p:txBody>
          <a:bodyPr vert="horz" lIns="91440" tIns="45720" rIns="91440" bIns="45720" rtlCol="0" anchor="t">
            <a:normAutofit fontScale="85000" lnSpcReduction="20000"/>
          </a:bodyPr>
          <a:lstStyle/>
          <a:p>
            <a:pPr marL="0" indent="0">
              <a:lnSpc>
                <a:spcPct val="110000"/>
              </a:lnSpc>
              <a:spcBef>
                <a:spcPct val="0"/>
              </a:spcBef>
              <a:buNone/>
            </a:pPr>
            <a:r>
              <a:rPr lang="en-GB" sz="3800" b="1">
                <a:solidFill>
                  <a:srgbClr val="7070DA"/>
                </a:solidFill>
                <a:latin typeface="Ink Free"/>
              </a:rPr>
              <a:t>Author Statements</a:t>
            </a:r>
          </a:p>
          <a:p>
            <a:pPr marL="0" indent="0">
              <a:lnSpc>
                <a:spcPct val="115000"/>
              </a:lnSpc>
              <a:buNone/>
            </a:pPr>
            <a:r>
              <a:rPr lang="en-GB" sz="1800" b="1">
                <a:effectLst/>
                <a:latin typeface="Calibri" panose="020F0502020204030204" pitchFamily="34" charset="0"/>
                <a:ea typeface="Calibri" panose="020F0502020204030204" pitchFamily="34" charset="0"/>
              </a:rPr>
              <a:t>Gill Sekatawa, Art and Design Lead, Nelson Academy:</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My aim for the resource was to provide a range of activities and experiences which will not only allow students to soak up the knowledge but also that </a:t>
            </a:r>
            <a:r>
              <a:rPr lang="en-GB" sz="1800">
                <a:latin typeface="Calibri" panose="020F0502020204030204" pitchFamily="34" charset="0"/>
                <a:ea typeface="Calibri" panose="020F0502020204030204" pitchFamily="34" charset="0"/>
              </a:rPr>
              <a:t>allowed all </a:t>
            </a:r>
            <a:r>
              <a:rPr lang="en-GB" sz="1800">
                <a:effectLst/>
                <a:latin typeface="Calibri" panose="020F0502020204030204" pitchFamily="34" charset="0"/>
                <a:ea typeface="Calibri" panose="020F0502020204030204" pitchFamily="34" charset="0"/>
              </a:rPr>
              <a:t>involved to acquire transferable skills in art and problem solving to use in their future learning.</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Prior to this Teacher Lab project, we had recently explored art and poetry with Kaitlin as part of Barbican Box in West Norfolk, which was an amazing experience. When the Barbican and Creative Arts East approached us about working together again, but this time in the suggested area of Science, it became immediately clear that we should involve Sarah, my teaching team colleague. As Science lead for our school, she is tasked with ensuring that, working scientifically, children will know and remember more. From my experience, there is no better way of making knowledge 'stick’ than using art and creativity to make learning engaging. </a:t>
            </a:r>
            <a:endParaRPr lang="en-GB" sz="1800">
              <a:effectLst/>
              <a:latin typeface="Arial" panose="020B0604020202020204" pitchFamily="34" charset="0"/>
              <a:ea typeface="Arial" panose="020B0604020202020204" pitchFamily="34" charset="0"/>
            </a:endParaRPr>
          </a:p>
          <a:p>
            <a:pPr marL="0" indent="0">
              <a:lnSpc>
                <a:spcPct val="115000"/>
              </a:lnSpc>
              <a:buNone/>
            </a:pP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b="1">
                <a:effectLst/>
                <a:latin typeface="Calibri" panose="020F0502020204030204" pitchFamily="34" charset="0"/>
                <a:ea typeface="Calibri" panose="020F0502020204030204" pitchFamily="34" charset="0"/>
              </a:rPr>
              <a:t>Sarah Melia, Science Lead, Nelson Academy: </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I came at this project as a novice artist, intrigued to learn how art and science could mix and how creative practice could help children to enjoy working scientifically as well as know and remember more about a chosen topic. I wanted to choose a working scientifically thread which would run through all year groups in the hope that we would reach as wide a teacher and pupil audience as possible.  By having this common thread link all the year groups’ activities together, the aim is that teachers will be able to adapt art activities from other year groups to use with other knowledge areas in their own year group, thereby creating a bank of resources whose application is potentially much wider than that originally written. As a science lead, I wanted not only to improve my own creative practice, but also to introduce a range of activities that could be adapted and used in different contexts, so that they could support the teaching of schools’ individual science curriculums, no matter what the unit’s knowledge base.</a:t>
            </a:r>
            <a:endParaRPr lang="en-GB" sz="1800">
              <a:effectLst/>
              <a:latin typeface="Arial" panose="020B0604020202020204" pitchFamily="34" charset="0"/>
              <a:ea typeface="Arial" panose="020B0604020202020204" pitchFamily="34" charset="0"/>
            </a:endParaRPr>
          </a:p>
          <a:p>
            <a:pPr marL="0" indent="0">
              <a:lnSpc>
                <a:spcPct val="120000"/>
              </a:lnSpc>
              <a:spcBef>
                <a:spcPts val="0"/>
              </a:spcBef>
              <a:buNone/>
            </a:pPr>
            <a:endParaRPr lang="en-GB" sz="5600">
              <a:effectLst/>
              <a:ea typeface="Arial" panose="020B0604020202020204" pitchFamily="34" charset="0"/>
            </a:endParaRPr>
          </a:p>
          <a:p>
            <a:pPr marL="0" indent="0">
              <a:buNone/>
            </a:pPr>
            <a:endParaRPr lang="en-GB"/>
          </a:p>
        </p:txBody>
      </p:sp>
      <p:pic>
        <p:nvPicPr>
          <p:cNvPr id="2" name="Picture 3">
            <a:extLst>
              <a:ext uri="{FF2B5EF4-FFF2-40B4-BE49-F238E27FC236}">
                <a16:creationId xmlns:a16="http://schemas.microsoft.com/office/drawing/2014/main" id="{B913E19E-FB4C-4E9D-ABF4-F2C7E875D32B}"/>
              </a:ext>
            </a:extLst>
          </p:cNvPr>
          <p:cNvPicPr>
            <a:picLocks noChangeAspect="1"/>
          </p:cNvPicPr>
          <p:nvPr/>
        </p:nvPicPr>
        <p:blipFill>
          <a:blip r:embed="rId2"/>
          <a:stretch>
            <a:fillRect/>
          </a:stretch>
        </p:blipFill>
        <p:spPr>
          <a:xfrm rot="19440000">
            <a:off x="11500800" y="1816035"/>
            <a:ext cx="1016001" cy="1138419"/>
          </a:xfrm>
          <a:prstGeom prst="rect">
            <a:avLst/>
          </a:prstGeom>
        </p:spPr>
      </p:pic>
      <p:pic>
        <p:nvPicPr>
          <p:cNvPr id="4" name="Picture 4" descr="A picture containing connector, accessory&#10;&#10;Description automatically generated">
            <a:extLst>
              <a:ext uri="{FF2B5EF4-FFF2-40B4-BE49-F238E27FC236}">
                <a16:creationId xmlns:a16="http://schemas.microsoft.com/office/drawing/2014/main" id="{362BED9F-0CDD-4239-A104-545C7990AD17}"/>
              </a:ext>
            </a:extLst>
          </p:cNvPr>
          <p:cNvPicPr>
            <a:picLocks noChangeAspect="1"/>
          </p:cNvPicPr>
          <p:nvPr/>
        </p:nvPicPr>
        <p:blipFill>
          <a:blip r:embed="rId3"/>
          <a:stretch>
            <a:fillRect/>
          </a:stretch>
        </p:blipFill>
        <p:spPr>
          <a:xfrm>
            <a:off x="10381988" y="-3173"/>
            <a:ext cx="1970762" cy="1718238"/>
          </a:xfrm>
          <a:prstGeom prst="rect">
            <a:avLst/>
          </a:prstGeom>
        </p:spPr>
      </p:pic>
    </p:spTree>
    <p:extLst>
      <p:ext uri="{BB962C8B-B14F-4D97-AF65-F5344CB8AC3E}">
        <p14:creationId xmlns:p14="http://schemas.microsoft.com/office/powerpoint/2010/main" val="29849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38200" y="809897"/>
            <a:ext cx="10515600" cy="5367066"/>
          </a:xfrm>
        </p:spPr>
        <p:txBody>
          <a:bodyPr vert="horz" lIns="91440" tIns="45720" rIns="91440" bIns="45720" rtlCol="0" anchor="t">
            <a:normAutofit fontScale="85000" lnSpcReduction="20000"/>
          </a:bodyPr>
          <a:lstStyle/>
          <a:p>
            <a:pPr marL="0" indent="0">
              <a:lnSpc>
                <a:spcPct val="120000"/>
              </a:lnSpc>
              <a:spcBef>
                <a:spcPts val="0"/>
              </a:spcBef>
              <a:buNone/>
              <a:defRPr/>
            </a:pPr>
            <a:r>
              <a:rPr lang="en-GB" sz="3800" b="1">
                <a:solidFill>
                  <a:srgbClr val="7070DA"/>
                </a:solidFill>
                <a:latin typeface="Ink Free"/>
              </a:rPr>
              <a:t>Author Statements continued…</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indent="0">
              <a:lnSpc>
                <a:spcPct val="115000"/>
              </a:lnSpc>
              <a:buNone/>
            </a:pPr>
            <a:r>
              <a:rPr lang="en-GB" sz="1800" b="1">
                <a:effectLst/>
                <a:latin typeface="Calibri" panose="020F0502020204030204" pitchFamily="34" charset="0"/>
                <a:ea typeface="Calibri" panose="020F0502020204030204" pitchFamily="34" charset="0"/>
              </a:rPr>
              <a:t>Kaitlin Ferguson, Artist:</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 has been really inspiring to work on this collaboration with both Gill and Sarah, and to create a resource which draws upon areas of the curriculum which we each feel very passionate about. It has been a fascinating process, which has allowed us to find inspiration from each other's passions and knowledge.</a:t>
            </a:r>
            <a:endParaRPr lang="en-GB" sz="1800">
              <a:effectLst/>
              <a:latin typeface="Calibri"/>
              <a:ea typeface="Arial" panose="020B0604020202020204" pitchFamily="34" charset="0"/>
              <a:cs typeface="Calibri"/>
            </a:endParaRPr>
          </a:p>
          <a:p>
            <a:pPr marL="0" indent="0">
              <a:lnSpc>
                <a:spcPct val="115000"/>
              </a:lnSpc>
              <a:buNone/>
            </a:pPr>
            <a:r>
              <a:rPr lang="en-GB" sz="1800">
                <a:effectLst/>
                <a:latin typeface="Calibri" panose="020F0502020204030204" pitchFamily="34" charset="0"/>
                <a:ea typeface="Calibri" panose="020F0502020204030204" pitchFamily="34" charset="0"/>
              </a:rPr>
              <a:t>When we began creating the resource, we agreed it was really important that each set of activities felt truly balanced between art and science. We saw science as an inspiration for making art, and creativity as a means to explore science on a more meaningful level.</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Art is a dynamic subject which has the ability to work in tandem with any subject in the curriculum, to bring greater depth and understanding. During our initial chats, we realised that classifying and sorting was not only a science skill which is relevant to each year group, but it also is a skill found in art. For example, curation is simply the sorting and organising of artworks. Therefore we designed the activities to have identifying and classification at the heart of them.</a:t>
            </a:r>
            <a:r>
              <a:rPr lang="en-GB" sz="1800">
                <a:latin typeface="Calibri"/>
                <a:ea typeface="Calibri" panose="020F0502020204030204" pitchFamily="34" charset="0"/>
                <a:cs typeface="Calibri"/>
              </a:rPr>
              <a:t> </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It’s been really enlightening to learn about the curriculum in greater detail, from those who are actively teaching it. This has allowed me to absorb and learn from the amazing teaching of Gill and Sarah. Like most teachers, Gill and Sarah have to come up with infinite new ideas and activities for their pupils regularly, under pressure of time constraints. Therefore, it has been really rewarding to create a resource which is designed both for ease of use for the teacher but also full of excitement and wonder for the children.</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We hope that the resource offers teachers an exciting and ambitious set of ideas, rooted in the curriculum, to help grow the confidence, knowledge, and creativity of children.</a:t>
            </a:r>
            <a:endParaRPr lang="en-GB" sz="1800">
              <a:effectLst/>
              <a:latin typeface="Arial" panose="020B0604020202020204" pitchFamily="34" charset="0"/>
              <a:ea typeface="Arial" panose="020B0604020202020204" pitchFamily="34" charset="0"/>
            </a:endParaRPr>
          </a:p>
          <a:p>
            <a:pPr marL="0" indent="0">
              <a:buNone/>
            </a:pPr>
            <a:endParaRPr lang="en-GB"/>
          </a:p>
        </p:txBody>
      </p:sp>
      <p:pic>
        <p:nvPicPr>
          <p:cNvPr id="5" name="Picture 5" descr="A picture containing coil spring&#10;&#10;Description automatically generated">
            <a:extLst>
              <a:ext uri="{FF2B5EF4-FFF2-40B4-BE49-F238E27FC236}">
                <a16:creationId xmlns:a16="http://schemas.microsoft.com/office/drawing/2014/main" id="{846508C3-2D52-4A37-A591-E19661ACE47D}"/>
              </a:ext>
            </a:extLst>
          </p:cNvPr>
          <p:cNvPicPr>
            <a:picLocks noChangeAspect="1"/>
          </p:cNvPicPr>
          <p:nvPr/>
        </p:nvPicPr>
        <p:blipFill>
          <a:blip r:embed="rId2"/>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ADFD54CA-8A53-425D-BC69-06E48704FEAF}"/>
              </a:ext>
            </a:extLst>
          </p:cNvPr>
          <p:cNvPicPr>
            <a:picLocks noChangeAspect="1"/>
          </p:cNvPicPr>
          <p:nvPr/>
        </p:nvPicPr>
        <p:blipFill>
          <a:blip r:embed="rId3"/>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70A41384-DEB2-479C-94BE-C9B26D9645B9}"/>
              </a:ext>
            </a:extLst>
          </p:cNvPr>
          <p:cNvPicPr>
            <a:picLocks noChangeAspect="1"/>
          </p:cNvPicPr>
          <p:nvPr/>
        </p:nvPicPr>
        <p:blipFill>
          <a:blip r:embed="rId4"/>
          <a:stretch>
            <a:fillRect/>
          </a:stretch>
        </p:blipFill>
        <p:spPr>
          <a:xfrm rot="11460000">
            <a:off x="11653499" y="449545"/>
            <a:ext cx="985981" cy="1554480"/>
          </a:xfrm>
          <a:prstGeom prst="rect">
            <a:avLst/>
          </a:prstGeom>
        </p:spPr>
      </p:pic>
    </p:spTree>
    <p:extLst>
      <p:ext uri="{BB962C8B-B14F-4D97-AF65-F5344CB8AC3E}">
        <p14:creationId xmlns:p14="http://schemas.microsoft.com/office/powerpoint/2010/main" val="82483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picture containing diagram&#10;&#10;Description automatically generated">
            <a:extLst>
              <a:ext uri="{FF2B5EF4-FFF2-40B4-BE49-F238E27FC236}">
                <a16:creationId xmlns:a16="http://schemas.microsoft.com/office/drawing/2014/main" id="{F64D0CB1-F127-4B79-A6A2-63955DBD774E}"/>
              </a:ext>
            </a:extLst>
          </p:cNvPr>
          <p:cNvPicPr>
            <a:picLocks noChangeAspect="1"/>
          </p:cNvPicPr>
          <p:nvPr/>
        </p:nvPicPr>
        <p:blipFill>
          <a:blip r:embed="rId3"/>
          <a:stretch>
            <a:fillRect/>
          </a:stretch>
        </p:blipFill>
        <p:spPr>
          <a:xfrm>
            <a:off x="0" y="-4445"/>
            <a:ext cx="12252960" cy="6866890"/>
          </a:xfrm>
          <a:prstGeom prst="rect">
            <a:avLst/>
          </a:prstGeom>
        </p:spPr>
      </p:pic>
      <p:sp>
        <p:nvSpPr>
          <p:cNvPr id="3" name="Content Placeholder 2">
            <a:extLst>
              <a:ext uri="{FF2B5EF4-FFF2-40B4-BE49-F238E27FC236}">
                <a16:creationId xmlns:a16="http://schemas.microsoft.com/office/drawing/2014/main" id="{EEA2474F-8B41-49CE-B795-5A7772A2717D}"/>
              </a:ext>
            </a:extLst>
          </p:cNvPr>
          <p:cNvSpPr>
            <a:spLocks noGrp="1"/>
          </p:cNvSpPr>
          <p:nvPr>
            <p:ph idx="1"/>
          </p:nvPr>
        </p:nvSpPr>
        <p:spPr>
          <a:xfrm>
            <a:off x="2831011" y="4027442"/>
            <a:ext cx="3037840" cy="1049338"/>
          </a:xfrm>
        </p:spPr>
        <p:txBody>
          <a:bodyPr vert="horz" lIns="91440" tIns="45720" rIns="91440" bIns="45720" rtlCol="0" anchor="t">
            <a:normAutofit/>
          </a:bodyPr>
          <a:lstStyle/>
          <a:p>
            <a:pPr marL="0" indent="0">
              <a:buNone/>
            </a:pPr>
            <a:r>
              <a:rPr lang="en-GB" sz="4400" b="1">
                <a:latin typeface="Ink Free"/>
              </a:rPr>
              <a:t>With Year 5</a:t>
            </a:r>
          </a:p>
        </p:txBody>
      </p:sp>
    </p:spTree>
    <p:extLst>
      <p:ext uri="{BB962C8B-B14F-4D97-AF65-F5344CB8AC3E}">
        <p14:creationId xmlns:p14="http://schemas.microsoft.com/office/powerpoint/2010/main" val="81749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D6CE68-EB02-4389-AFC5-156B618DAE00}"/>
              </a:ext>
            </a:extLst>
          </p:cNvPr>
          <p:cNvSpPr/>
          <p:nvPr/>
        </p:nvSpPr>
        <p:spPr>
          <a:xfrm>
            <a:off x="-2117" y="-2117"/>
            <a:ext cx="12382499" cy="910166"/>
          </a:xfrm>
          <a:prstGeom prst="rect">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DFBB98-3DC4-49D5-8447-9BED17CDFC5A}"/>
              </a:ext>
            </a:extLst>
          </p:cNvPr>
          <p:cNvSpPr>
            <a:spLocks noGrp="1"/>
          </p:cNvSpPr>
          <p:nvPr>
            <p:ph idx="1"/>
          </p:nvPr>
        </p:nvSpPr>
        <p:spPr>
          <a:xfrm>
            <a:off x="835479" y="2042680"/>
            <a:ext cx="10629848" cy="4115523"/>
          </a:xfrm>
        </p:spPr>
        <p:txBody>
          <a:bodyPr vert="horz" lIns="91440" tIns="45720" rIns="91440" bIns="45720" rtlCol="0" anchor="t">
            <a:normAutofit/>
          </a:bodyPr>
          <a:lstStyle/>
          <a:p>
            <a:pPr marL="0" indent="0">
              <a:buNone/>
            </a:pPr>
            <a:r>
              <a:rPr lang="en-GB" sz="2000" i="1"/>
              <a:t>Describe the differences in the life cycles of a mammal, an amphibian, an insect and a bird.</a:t>
            </a:r>
          </a:p>
          <a:p>
            <a:pPr marL="0" indent="0">
              <a:buNone/>
            </a:pPr>
            <a:endParaRPr lang="en-GB" sz="100" b="1" i="1"/>
          </a:p>
          <a:p>
            <a:pPr marL="0" indent="0">
              <a:buNone/>
            </a:pPr>
            <a:r>
              <a:rPr lang="en-GB" b="1"/>
              <a:t>You will need:</a:t>
            </a:r>
            <a:endParaRPr lang="en-GB" sz="2000">
              <a:solidFill>
                <a:srgbClr val="000000"/>
              </a:solidFill>
            </a:endParaRPr>
          </a:p>
          <a:p>
            <a:r>
              <a:rPr lang="en-GB" sz="2000">
                <a:solidFill>
                  <a:srgbClr val="000000"/>
                </a:solidFill>
              </a:rPr>
              <a:t>Pencil </a:t>
            </a:r>
            <a:r>
              <a:rPr lang="en-GB" sz="2000"/>
              <a:t>and paper </a:t>
            </a:r>
            <a:endParaRPr lang="en-GB" sz="2000">
              <a:cs typeface="Calibri" panose="020F0502020204030204"/>
            </a:endParaRPr>
          </a:p>
          <a:p>
            <a:r>
              <a:rPr lang="en-GB" sz="2000"/>
              <a:t>Images of </a:t>
            </a:r>
            <a:r>
              <a:rPr lang="en-GB" sz="2000" b="1"/>
              <a:t>TWO</a:t>
            </a:r>
            <a:r>
              <a:rPr lang="en-GB" sz="2000"/>
              <a:t> different animals from </a:t>
            </a:r>
            <a:r>
              <a:rPr lang="en-GB" sz="2000" b="1"/>
              <a:t>TWO</a:t>
            </a:r>
            <a:r>
              <a:rPr lang="en-GB" sz="2000"/>
              <a:t> different animal classes.</a:t>
            </a:r>
          </a:p>
          <a:p>
            <a:pPr marL="0" indent="0">
              <a:buNone/>
            </a:pPr>
            <a:r>
              <a:rPr lang="en-GB" b="1">
                <a:latin typeface="Ink Free" panose="03080402000500000000" pitchFamily="66" charset="0"/>
                <a:cs typeface="Calibri"/>
              </a:rPr>
              <a:t>Quiz: Can you remember what the six different animal classes are?</a:t>
            </a:r>
          </a:p>
          <a:p>
            <a:pPr marL="457200" lvl="1" indent="0">
              <a:buNone/>
            </a:pPr>
            <a:endParaRPr lang="en-GB" sz="2000">
              <a:solidFill>
                <a:srgbClr val="FF0000"/>
              </a:solidFill>
            </a:endParaRPr>
          </a:p>
          <a:p>
            <a:pPr marL="0" indent="0">
              <a:buNone/>
            </a:pPr>
            <a:endParaRPr lang="en-GB"/>
          </a:p>
          <a:p>
            <a:pPr marL="0" indent="0">
              <a:buNone/>
            </a:pPr>
            <a:endParaRPr lang="en-GB"/>
          </a:p>
        </p:txBody>
      </p:sp>
      <p:sp>
        <p:nvSpPr>
          <p:cNvPr id="8" name="Title 1">
            <a:extLst>
              <a:ext uri="{FF2B5EF4-FFF2-40B4-BE49-F238E27FC236}">
                <a16:creationId xmlns:a16="http://schemas.microsoft.com/office/drawing/2014/main" id="{210BCDF9-86E6-4C0E-A6FD-40FE2A801779}"/>
              </a:ext>
            </a:extLst>
          </p:cNvPr>
          <p:cNvSpPr txBox="1">
            <a:spLocks/>
          </p:cNvSpPr>
          <p:nvPr/>
        </p:nvSpPr>
        <p:spPr>
          <a:xfrm>
            <a:off x="835479" y="375747"/>
            <a:ext cx="4906434" cy="60567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i="1"/>
              <a:t>Classification activity</a:t>
            </a:r>
            <a:r>
              <a:rPr lang="en-GB" sz="4000" b="1" i="1"/>
              <a:t> </a:t>
            </a:r>
            <a:br>
              <a:rPr lang="en-GB" sz="3200" i="1"/>
            </a:br>
            <a:r>
              <a:rPr lang="en-GB" sz="3100" i="1"/>
              <a:t>   </a:t>
            </a:r>
            <a:r>
              <a:rPr lang="en-GB" sz="1400" i="1"/>
              <a:t>  </a:t>
            </a:r>
            <a:endParaRPr lang="en-GB" i="1"/>
          </a:p>
        </p:txBody>
      </p:sp>
      <p:pic>
        <p:nvPicPr>
          <p:cNvPr id="11" name="Picture 11" descr="White text on a black background&#10;&#10;Description automatically generated">
            <a:extLst>
              <a:ext uri="{FF2B5EF4-FFF2-40B4-BE49-F238E27FC236}">
                <a16:creationId xmlns:a16="http://schemas.microsoft.com/office/drawing/2014/main" id="{2F60AC5D-591D-48E3-AEF6-1A43B7A858EC}"/>
              </a:ext>
            </a:extLst>
          </p:cNvPr>
          <p:cNvPicPr>
            <a:picLocks noChangeAspect="1"/>
          </p:cNvPicPr>
          <p:nvPr/>
        </p:nvPicPr>
        <p:blipFill>
          <a:blip r:embed="rId3"/>
          <a:stretch>
            <a:fillRect/>
          </a:stretch>
        </p:blipFill>
        <p:spPr>
          <a:xfrm>
            <a:off x="986669" y="1113055"/>
            <a:ext cx="5384104" cy="896568"/>
          </a:xfrm>
          <a:prstGeom prst="rect">
            <a:avLst/>
          </a:prstGeom>
        </p:spPr>
      </p:pic>
      <p:pic>
        <p:nvPicPr>
          <p:cNvPr id="12" name="Picture 12" descr="Logo&#10;&#10;Description automatically generated">
            <a:extLst>
              <a:ext uri="{FF2B5EF4-FFF2-40B4-BE49-F238E27FC236}">
                <a16:creationId xmlns:a16="http://schemas.microsoft.com/office/drawing/2014/main" id="{F4411AFE-F906-4A46-8BCD-E44C6D7EEA7C}"/>
              </a:ext>
            </a:extLst>
          </p:cNvPr>
          <p:cNvPicPr>
            <a:picLocks noChangeAspect="1"/>
          </p:cNvPicPr>
          <p:nvPr/>
        </p:nvPicPr>
        <p:blipFill>
          <a:blip r:embed="rId4"/>
          <a:stretch>
            <a:fillRect/>
          </a:stretch>
        </p:blipFill>
        <p:spPr>
          <a:xfrm>
            <a:off x="726673" y="4973546"/>
            <a:ext cx="1417530" cy="1618793"/>
          </a:xfrm>
          <a:prstGeom prst="rect">
            <a:avLst/>
          </a:prstGeom>
        </p:spPr>
      </p:pic>
      <p:pic>
        <p:nvPicPr>
          <p:cNvPr id="13" name="Picture 13" descr="Logo&#10;&#10;Description automatically generated">
            <a:extLst>
              <a:ext uri="{FF2B5EF4-FFF2-40B4-BE49-F238E27FC236}">
                <a16:creationId xmlns:a16="http://schemas.microsoft.com/office/drawing/2014/main" id="{0F3014AA-49B8-4833-9EA0-C5024295FB7C}"/>
              </a:ext>
            </a:extLst>
          </p:cNvPr>
          <p:cNvPicPr>
            <a:picLocks noChangeAspect="1"/>
          </p:cNvPicPr>
          <p:nvPr/>
        </p:nvPicPr>
        <p:blipFill>
          <a:blip r:embed="rId5"/>
          <a:stretch>
            <a:fillRect/>
          </a:stretch>
        </p:blipFill>
        <p:spPr>
          <a:xfrm>
            <a:off x="2490783" y="4761088"/>
            <a:ext cx="1469721" cy="1831251"/>
          </a:xfrm>
          <a:prstGeom prst="rect">
            <a:avLst/>
          </a:prstGeom>
        </p:spPr>
      </p:pic>
      <p:pic>
        <p:nvPicPr>
          <p:cNvPr id="14" name="Picture 14" descr="Logo&#10;&#10;Description automatically generated">
            <a:extLst>
              <a:ext uri="{FF2B5EF4-FFF2-40B4-BE49-F238E27FC236}">
                <a16:creationId xmlns:a16="http://schemas.microsoft.com/office/drawing/2014/main" id="{83FD3F77-843B-4A9A-AE04-D05BB3CF0265}"/>
              </a:ext>
            </a:extLst>
          </p:cNvPr>
          <p:cNvPicPr>
            <a:picLocks noChangeAspect="1"/>
          </p:cNvPicPr>
          <p:nvPr/>
        </p:nvPicPr>
        <p:blipFill>
          <a:blip r:embed="rId6"/>
          <a:stretch>
            <a:fillRect/>
          </a:stretch>
        </p:blipFill>
        <p:spPr>
          <a:xfrm>
            <a:off x="4332946" y="5111979"/>
            <a:ext cx="1678489" cy="1466946"/>
          </a:xfrm>
          <a:prstGeom prst="rect">
            <a:avLst/>
          </a:prstGeom>
        </p:spPr>
      </p:pic>
      <p:pic>
        <p:nvPicPr>
          <p:cNvPr id="15" name="Picture 15" descr="A picture containing shape&#10;&#10;Description automatically generated">
            <a:extLst>
              <a:ext uri="{FF2B5EF4-FFF2-40B4-BE49-F238E27FC236}">
                <a16:creationId xmlns:a16="http://schemas.microsoft.com/office/drawing/2014/main" id="{1E5CA732-3BC8-4CB3-914A-225AD9E42EB6}"/>
              </a:ext>
            </a:extLst>
          </p:cNvPr>
          <p:cNvPicPr>
            <a:picLocks noChangeAspect="1"/>
          </p:cNvPicPr>
          <p:nvPr/>
        </p:nvPicPr>
        <p:blipFill>
          <a:blip r:embed="rId7"/>
          <a:stretch>
            <a:fillRect/>
          </a:stretch>
        </p:blipFill>
        <p:spPr>
          <a:xfrm>
            <a:off x="6370773" y="4409108"/>
            <a:ext cx="1480160" cy="2169817"/>
          </a:xfrm>
          <a:prstGeom prst="rect">
            <a:avLst/>
          </a:prstGeom>
        </p:spPr>
      </p:pic>
      <p:pic>
        <p:nvPicPr>
          <p:cNvPr id="16" name="Picture 16" descr="Logo&#10;&#10;Description automatically generated">
            <a:extLst>
              <a:ext uri="{FF2B5EF4-FFF2-40B4-BE49-F238E27FC236}">
                <a16:creationId xmlns:a16="http://schemas.microsoft.com/office/drawing/2014/main" id="{80460CE0-FA68-48C8-8C3A-493A83B1CB6D}"/>
              </a:ext>
            </a:extLst>
          </p:cNvPr>
          <p:cNvPicPr>
            <a:picLocks noChangeAspect="1"/>
          </p:cNvPicPr>
          <p:nvPr/>
        </p:nvPicPr>
        <p:blipFill>
          <a:blip r:embed="rId8"/>
          <a:stretch>
            <a:fillRect/>
          </a:stretch>
        </p:blipFill>
        <p:spPr>
          <a:xfrm>
            <a:off x="8210618" y="4583525"/>
            <a:ext cx="1490599" cy="2014363"/>
          </a:xfrm>
          <a:prstGeom prst="rect">
            <a:avLst/>
          </a:prstGeom>
        </p:spPr>
      </p:pic>
      <p:pic>
        <p:nvPicPr>
          <p:cNvPr id="17" name="Picture 17" descr="Logo&#10;&#10;Description automatically generated">
            <a:extLst>
              <a:ext uri="{FF2B5EF4-FFF2-40B4-BE49-F238E27FC236}">
                <a16:creationId xmlns:a16="http://schemas.microsoft.com/office/drawing/2014/main" id="{93919045-F064-4643-A21B-ED3C3DF3C8FB}"/>
              </a:ext>
            </a:extLst>
          </p:cNvPr>
          <p:cNvPicPr>
            <a:picLocks noChangeAspect="1"/>
          </p:cNvPicPr>
          <p:nvPr/>
        </p:nvPicPr>
        <p:blipFill>
          <a:blip r:embed="rId9"/>
          <a:stretch>
            <a:fillRect/>
          </a:stretch>
        </p:blipFill>
        <p:spPr>
          <a:xfrm>
            <a:off x="10060902" y="4965562"/>
            <a:ext cx="1688926" cy="1613363"/>
          </a:xfrm>
          <a:prstGeom prst="rect">
            <a:avLst/>
          </a:prstGeom>
        </p:spPr>
      </p:pic>
    </p:spTree>
    <p:extLst>
      <p:ext uri="{BB962C8B-B14F-4D97-AF65-F5344CB8AC3E}">
        <p14:creationId xmlns:p14="http://schemas.microsoft.com/office/powerpoint/2010/main" val="13713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80">
                                          <p:stCondLst>
                                            <p:cond delay="0"/>
                                          </p:stCondLst>
                                        </p:cTn>
                                        <p:tgtEl>
                                          <p:spTgt spid="12"/>
                                        </p:tgtEl>
                                      </p:cBhvr>
                                    </p:animEffect>
                                    <p:anim calcmode="lin" valueType="num">
                                      <p:cBhvr>
                                        <p:cTn id="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1" dur="26">
                                          <p:stCondLst>
                                            <p:cond delay="650"/>
                                          </p:stCondLst>
                                        </p:cTn>
                                        <p:tgtEl>
                                          <p:spTgt spid="12"/>
                                        </p:tgtEl>
                                      </p:cBhvr>
                                      <p:to x="100000" y="60000"/>
                                    </p:animScale>
                                    <p:animScale>
                                      <p:cBhvr>
                                        <p:cTn id="42" dur="166" decel="50000">
                                          <p:stCondLst>
                                            <p:cond delay="676"/>
                                          </p:stCondLst>
                                        </p:cTn>
                                        <p:tgtEl>
                                          <p:spTgt spid="12"/>
                                        </p:tgtEl>
                                      </p:cBhvr>
                                      <p:to x="100000" y="100000"/>
                                    </p:animScale>
                                    <p:animScale>
                                      <p:cBhvr>
                                        <p:cTn id="43" dur="26">
                                          <p:stCondLst>
                                            <p:cond delay="1312"/>
                                          </p:stCondLst>
                                        </p:cTn>
                                        <p:tgtEl>
                                          <p:spTgt spid="12"/>
                                        </p:tgtEl>
                                      </p:cBhvr>
                                      <p:to x="100000" y="80000"/>
                                    </p:animScale>
                                    <p:animScale>
                                      <p:cBhvr>
                                        <p:cTn id="44" dur="166" decel="50000">
                                          <p:stCondLst>
                                            <p:cond delay="1338"/>
                                          </p:stCondLst>
                                        </p:cTn>
                                        <p:tgtEl>
                                          <p:spTgt spid="12"/>
                                        </p:tgtEl>
                                      </p:cBhvr>
                                      <p:to x="100000" y="100000"/>
                                    </p:animScale>
                                    <p:animScale>
                                      <p:cBhvr>
                                        <p:cTn id="45" dur="26">
                                          <p:stCondLst>
                                            <p:cond delay="1642"/>
                                          </p:stCondLst>
                                        </p:cTn>
                                        <p:tgtEl>
                                          <p:spTgt spid="12"/>
                                        </p:tgtEl>
                                      </p:cBhvr>
                                      <p:to x="100000" y="90000"/>
                                    </p:animScale>
                                    <p:animScale>
                                      <p:cBhvr>
                                        <p:cTn id="46" dur="166" decel="50000">
                                          <p:stCondLst>
                                            <p:cond delay="1668"/>
                                          </p:stCondLst>
                                        </p:cTn>
                                        <p:tgtEl>
                                          <p:spTgt spid="12"/>
                                        </p:tgtEl>
                                      </p:cBhvr>
                                      <p:to x="100000" y="100000"/>
                                    </p:animScale>
                                    <p:animScale>
                                      <p:cBhvr>
                                        <p:cTn id="47" dur="26">
                                          <p:stCondLst>
                                            <p:cond delay="1808"/>
                                          </p:stCondLst>
                                        </p:cTn>
                                        <p:tgtEl>
                                          <p:spTgt spid="12"/>
                                        </p:tgtEl>
                                      </p:cBhvr>
                                      <p:to x="100000" y="95000"/>
                                    </p:animScale>
                                    <p:animScale>
                                      <p:cBhvr>
                                        <p:cTn id="48" dur="166" decel="50000">
                                          <p:stCondLst>
                                            <p:cond delay="1834"/>
                                          </p:stCondLst>
                                        </p:cTn>
                                        <p:tgtEl>
                                          <p:spTgt spid="12"/>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80">
                                          <p:stCondLst>
                                            <p:cond delay="0"/>
                                          </p:stCondLst>
                                        </p:cTn>
                                        <p:tgtEl>
                                          <p:spTgt spid="14"/>
                                        </p:tgtEl>
                                      </p:cBhvr>
                                    </p:animEffect>
                                    <p:anim calcmode="lin" valueType="num">
                                      <p:cBhvr>
                                        <p:cTn id="6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5" dur="26">
                                          <p:stCondLst>
                                            <p:cond delay="650"/>
                                          </p:stCondLst>
                                        </p:cTn>
                                        <p:tgtEl>
                                          <p:spTgt spid="14"/>
                                        </p:tgtEl>
                                      </p:cBhvr>
                                      <p:to x="100000" y="60000"/>
                                    </p:animScale>
                                    <p:animScale>
                                      <p:cBhvr>
                                        <p:cTn id="66" dur="166" decel="50000">
                                          <p:stCondLst>
                                            <p:cond delay="676"/>
                                          </p:stCondLst>
                                        </p:cTn>
                                        <p:tgtEl>
                                          <p:spTgt spid="14"/>
                                        </p:tgtEl>
                                      </p:cBhvr>
                                      <p:to x="100000" y="100000"/>
                                    </p:animScale>
                                    <p:animScale>
                                      <p:cBhvr>
                                        <p:cTn id="67" dur="26">
                                          <p:stCondLst>
                                            <p:cond delay="1312"/>
                                          </p:stCondLst>
                                        </p:cTn>
                                        <p:tgtEl>
                                          <p:spTgt spid="14"/>
                                        </p:tgtEl>
                                      </p:cBhvr>
                                      <p:to x="100000" y="80000"/>
                                    </p:animScale>
                                    <p:animScale>
                                      <p:cBhvr>
                                        <p:cTn id="68" dur="166" decel="50000">
                                          <p:stCondLst>
                                            <p:cond delay="1338"/>
                                          </p:stCondLst>
                                        </p:cTn>
                                        <p:tgtEl>
                                          <p:spTgt spid="14"/>
                                        </p:tgtEl>
                                      </p:cBhvr>
                                      <p:to x="100000" y="100000"/>
                                    </p:animScale>
                                    <p:animScale>
                                      <p:cBhvr>
                                        <p:cTn id="69" dur="26">
                                          <p:stCondLst>
                                            <p:cond delay="1642"/>
                                          </p:stCondLst>
                                        </p:cTn>
                                        <p:tgtEl>
                                          <p:spTgt spid="14"/>
                                        </p:tgtEl>
                                      </p:cBhvr>
                                      <p:to x="100000" y="90000"/>
                                    </p:animScale>
                                    <p:animScale>
                                      <p:cBhvr>
                                        <p:cTn id="70" dur="166" decel="50000">
                                          <p:stCondLst>
                                            <p:cond delay="1668"/>
                                          </p:stCondLst>
                                        </p:cTn>
                                        <p:tgtEl>
                                          <p:spTgt spid="14"/>
                                        </p:tgtEl>
                                      </p:cBhvr>
                                      <p:to x="100000" y="100000"/>
                                    </p:animScale>
                                    <p:animScale>
                                      <p:cBhvr>
                                        <p:cTn id="71" dur="26">
                                          <p:stCondLst>
                                            <p:cond delay="1808"/>
                                          </p:stCondLst>
                                        </p:cTn>
                                        <p:tgtEl>
                                          <p:spTgt spid="14"/>
                                        </p:tgtEl>
                                      </p:cBhvr>
                                      <p:to x="100000" y="95000"/>
                                    </p:animScale>
                                    <p:animScale>
                                      <p:cBhvr>
                                        <p:cTn id="72" dur="166" decel="50000">
                                          <p:stCondLst>
                                            <p:cond delay="1834"/>
                                          </p:stCondLst>
                                        </p:cTn>
                                        <p:tgtEl>
                                          <p:spTgt spid="14"/>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additive="base">
                                        <p:cTn id="84" dur="500" fill="hold"/>
                                        <p:tgtEl>
                                          <p:spTgt spid="16"/>
                                        </p:tgtEl>
                                        <p:attrNameLst>
                                          <p:attrName>ppt_x</p:attrName>
                                        </p:attrNameLst>
                                      </p:cBhvr>
                                      <p:tavLst>
                                        <p:tav tm="0">
                                          <p:val>
                                            <p:strVal val="#ppt_x"/>
                                          </p:val>
                                        </p:tav>
                                        <p:tav tm="100000">
                                          <p:val>
                                            <p:strVal val="#ppt_x"/>
                                          </p:val>
                                        </p:tav>
                                      </p:tavLst>
                                    </p:anim>
                                    <p:anim calcmode="lin" valueType="num">
                                      <p:cBhvr additive="base">
                                        <p:cTn id="8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6" presetClass="entr" presetSubtype="0" fill="hold" nodeType="click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down)">
                                      <p:cBhvr>
                                        <p:cTn id="90" dur="580">
                                          <p:stCondLst>
                                            <p:cond delay="0"/>
                                          </p:stCondLst>
                                        </p:cTn>
                                        <p:tgtEl>
                                          <p:spTgt spid="17"/>
                                        </p:tgtEl>
                                      </p:cBhvr>
                                    </p:animEffect>
                                    <p:anim calcmode="lin" valueType="num">
                                      <p:cBhvr>
                                        <p:cTn id="91"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6" dur="26">
                                          <p:stCondLst>
                                            <p:cond delay="650"/>
                                          </p:stCondLst>
                                        </p:cTn>
                                        <p:tgtEl>
                                          <p:spTgt spid="17"/>
                                        </p:tgtEl>
                                      </p:cBhvr>
                                      <p:to x="100000" y="60000"/>
                                    </p:animScale>
                                    <p:animScale>
                                      <p:cBhvr>
                                        <p:cTn id="97" dur="166" decel="50000">
                                          <p:stCondLst>
                                            <p:cond delay="676"/>
                                          </p:stCondLst>
                                        </p:cTn>
                                        <p:tgtEl>
                                          <p:spTgt spid="17"/>
                                        </p:tgtEl>
                                      </p:cBhvr>
                                      <p:to x="100000" y="100000"/>
                                    </p:animScale>
                                    <p:animScale>
                                      <p:cBhvr>
                                        <p:cTn id="98" dur="26">
                                          <p:stCondLst>
                                            <p:cond delay="1312"/>
                                          </p:stCondLst>
                                        </p:cTn>
                                        <p:tgtEl>
                                          <p:spTgt spid="17"/>
                                        </p:tgtEl>
                                      </p:cBhvr>
                                      <p:to x="100000" y="80000"/>
                                    </p:animScale>
                                    <p:animScale>
                                      <p:cBhvr>
                                        <p:cTn id="99" dur="166" decel="50000">
                                          <p:stCondLst>
                                            <p:cond delay="1338"/>
                                          </p:stCondLst>
                                        </p:cTn>
                                        <p:tgtEl>
                                          <p:spTgt spid="17"/>
                                        </p:tgtEl>
                                      </p:cBhvr>
                                      <p:to x="100000" y="100000"/>
                                    </p:animScale>
                                    <p:animScale>
                                      <p:cBhvr>
                                        <p:cTn id="100" dur="26">
                                          <p:stCondLst>
                                            <p:cond delay="1642"/>
                                          </p:stCondLst>
                                        </p:cTn>
                                        <p:tgtEl>
                                          <p:spTgt spid="17"/>
                                        </p:tgtEl>
                                      </p:cBhvr>
                                      <p:to x="100000" y="90000"/>
                                    </p:animScale>
                                    <p:animScale>
                                      <p:cBhvr>
                                        <p:cTn id="101" dur="166" decel="50000">
                                          <p:stCondLst>
                                            <p:cond delay="1668"/>
                                          </p:stCondLst>
                                        </p:cTn>
                                        <p:tgtEl>
                                          <p:spTgt spid="17"/>
                                        </p:tgtEl>
                                      </p:cBhvr>
                                      <p:to x="100000" y="100000"/>
                                    </p:animScale>
                                    <p:animScale>
                                      <p:cBhvr>
                                        <p:cTn id="102" dur="26">
                                          <p:stCondLst>
                                            <p:cond delay="1808"/>
                                          </p:stCondLst>
                                        </p:cTn>
                                        <p:tgtEl>
                                          <p:spTgt spid="17"/>
                                        </p:tgtEl>
                                      </p:cBhvr>
                                      <p:to x="100000" y="95000"/>
                                    </p:animScale>
                                    <p:animScale>
                                      <p:cBhvr>
                                        <p:cTn id="103"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838199" y="1692721"/>
            <a:ext cx="10174357" cy="4351338"/>
          </a:xfrm>
        </p:spPr>
        <p:txBody>
          <a:bodyPr vert="horz" lIns="91440" tIns="45720" rIns="91440" bIns="45720" rtlCol="0" anchor="t">
            <a:normAutofit/>
          </a:bodyPr>
          <a:lstStyle/>
          <a:p>
            <a:pPr marL="457200" indent="-457200">
              <a:buFont typeface="+mj-lt"/>
              <a:buAutoNum type="arabicPeriod"/>
            </a:pPr>
            <a:r>
              <a:rPr lang="en-GB" sz="2000" b="0" i="0" u="none" strike="noStrike">
                <a:solidFill>
                  <a:srgbClr val="000000"/>
                </a:solidFill>
                <a:effectLst/>
              </a:rPr>
              <a:t>Have a careful look at images of two different animal</a:t>
            </a:r>
            <a:r>
              <a:rPr lang="en-GB" sz="2000">
                <a:solidFill>
                  <a:srgbClr val="000000"/>
                </a:solidFill>
              </a:rPr>
              <a:t>s’</a:t>
            </a:r>
            <a:r>
              <a:rPr lang="en-GB" sz="2000" b="0" i="0" u="none" strike="noStrike">
                <a:solidFill>
                  <a:srgbClr val="000000"/>
                </a:solidFill>
                <a:effectLst/>
              </a:rPr>
              <a:t> lifecycles, from two different classes.</a:t>
            </a:r>
            <a:r>
              <a:rPr lang="en-GB" sz="2000"/>
              <a:t> </a:t>
            </a:r>
          </a:p>
          <a:p>
            <a:pPr marL="457200" indent="-457200">
              <a:buFont typeface="+mj-lt"/>
              <a:buAutoNum type="arabicPeriod"/>
            </a:pPr>
            <a:endParaRPr lang="en-GB" sz="2000" b="0" i="0" u="none" strike="noStrike">
              <a:solidFill>
                <a:srgbClr val="000000"/>
              </a:solidFill>
              <a:effectLst/>
            </a:endParaRPr>
          </a:p>
          <a:p>
            <a:pPr marL="457200" indent="-457200">
              <a:buFont typeface="+mj-lt"/>
              <a:buAutoNum type="arabicPeriod"/>
            </a:pPr>
            <a:r>
              <a:rPr lang="en-GB" sz="2000" b="0" i="0" u="none" strike="noStrike">
                <a:solidFill>
                  <a:srgbClr val="000000"/>
                </a:solidFill>
                <a:effectLst/>
              </a:rPr>
              <a:t>Think carefully about the similarities and differences between their life cycles</a:t>
            </a:r>
            <a:r>
              <a:rPr lang="en-GB" sz="2000"/>
              <a:t>.</a:t>
            </a:r>
            <a:endParaRPr lang="en-GB" sz="2000">
              <a:cs typeface="Calibri"/>
            </a:endParaRPr>
          </a:p>
          <a:p>
            <a:pPr marL="457200" indent="-457200">
              <a:buFont typeface="+mj-lt"/>
              <a:buAutoNum type="arabicPeriod"/>
            </a:pPr>
            <a:endParaRPr lang="en-GB" sz="2000" b="0" i="0" u="none" strike="noStrike">
              <a:solidFill>
                <a:srgbClr val="000000"/>
              </a:solidFill>
              <a:effectLst/>
            </a:endParaRPr>
          </a:p>
          <a:p>
            <a:pPr marL="457200" indent="-457200">
              <a:buFont typeface="+mj-lt"/>
              <a:buAutoNum type="arabicPeriod"/>
            </a:pPr>
            <a:r>
              <a:rPr lang="en-GB" sz="2000" b="0" i="0" u="none" strike="noStrike">
                <a:solidFill>
                  <a:srgbClr val="000000"/>
                </a:solidFill>
                <a:effectLst/>
              </a:rPr>
              <a:t>Try drawing a </a:t>
            </a:r>
            <a:r>
              <a:rPr lang="en-GB" sz="2000" b="1">
                <a:solidFill>
                  <a:srgbClr val="000000"/>
                </a:solidFill>
              </a:rPr>
              <a:t>V</a:t>
            </a:r>
            <a:r>
              <a:rPr lang="en-GB" sz="2000" b="1" i="0" u="none" strike="noStrike">
                <a:solidFill>
                  <a:srgbClr val="000000"/>
                </a:solidFill>
                <a:effectLst/>
              </a:rPr>
              <a:t>enn diagram</a:t>
            </a:r>
            <a:r>
              <a:rPr lang="en-GB" sz="2000" b="0" i="0" u="none" strike="noStrike">
                <a:solidFill>
                  <a:srgbClr val="000000"/>
                </a:solidFill>
                <a:effectLst/>
              </a:rPr>
              <a:t> to explore the similarities and differences you have thought about.</a:t>
            </a:r>
            <a:r>
              <a:rPr lang="en-GB" sz="2000">
                <a:solidFill>
                  <a:srgbClr val="FF0000"/>
                </a:solidFill>
              </a:rPr>
              <a:t> </a:t>
            </a:r>
            <a:endParaRPr lang="en-GB" sz="2000" b="0" i="0" u="none" strike="noStrike">
              <a:solidFill>
                <a:srgbClr val="FF0000"/>
              </a:solidFill>
              <a:effectLst/>
              <a:cs typeface="Calibri"/>
            </a:endParaRPr>
          </a:p>
          <a:p>
            <a:pPr marL="0" indent="0">
              <a:buNone/>
            </a:pPr>
            <a:endParaRPr lang="en-GB" sz="2000" b="1">
              <a:latin typeface="Ink Free" panose="03080402000500000000" pitchFamily="66" charset="0"/>
              <a:cs typeface="Calibri"/>
            </a:endParaRPr>
          </a:p>
          <a:p>
            <a:pPr marL="442913" indent="0">
              <a:buNone/>
            </a:pPr>
            <a:r>
              <a:rPr lang="en-GB" b="1">
                <a:latin typeface="Ink Free" panose="03080402000500000000" pitchFamily="66" charset="0"/>
                <a:cs typeface="Calibri"/>
              </a:rPr>
              <a:t>Top Tip: </a:t>
            </a:r>
            <a:r>
              <a:rPr lang="en-GB" sz="2400">
                <a:latin typeface="Ink Free" panose="03080402000500000000" pitchFamily="66" charset="0"/>
                <a:cs typeface="Calibri"/>
              </a:rPr>
              <a:t>Look at an example Venn diagram on the next slide…</a:t>
            </a:r>
          </a:p>
          <a:p>
            <a:pPr marL="457200" indent="-457200">
              <a:buFont typeface="+mj-lt"/>
              <a:buAutoNum type="arabicPeriod"/>
            </a:pPr>
            <a:endParaRPr lang="en-GB" sz="2000" b="0" i="0" u="none" strike="noStrike">
              <a:solidFill>
                <a:srgbClr val="000000"/>
              </a:solidFill>
              <a:effectLst/>
            </a:endParaRPr>
          </a:p>
          <a:p>
            <a:pPr marL="457200" indent="-457200">
              <a:buFont typeface="+mj-lt"/>
              <a:buAutoNum type="arabicPeriod" startAt="4"/>
            </a:pPr>
            <a:r>
              <a:rPr lang="en-GB" sz="2000" b="0" i="0" u="none" strike="noStrike">
                <a:solidFill>
                  <a:srgbClr val="000000"/>
                </a:solidFill>
                <a:effectLst/>
              </a:rPr>
              <a:t>Write down the reasons for your decisions.</a:t>
            </a:r>
            <a:r>
              <a:rPr lang="en-GB" sz="2000">
                <a:solidFill>
                  <a:srgbClr val="000000"/>
                </a:solidFill>
              </a:rPr>
              <a:t> </a:t>
            </a:r>
            <a:r>
              <a:rPr lang="en-GB" sz="2000"/>
              <a:t> </a:t>
            </a:r>
            <a:r>
              <a:rPr lang="en-GB" sz="2000">
                <a:solidFill>
                  <a:srgbClr val="0B0C0C"/>
                </a:solidFill>
              </a:rPr>
              <a:t> </a:t>
            </a:r>
            <a:r>
              <a:rPr lang="en-GB" sz="2000"/>
              <a:t> </a:t>
            </a:r>
          </a:p>
          <a:p>
            <a:pPr marL="457200" indent="-457200">
              <a:buFont typeface="+mj-lt"/>
              <a:buAutoNum type="arabicPeriod" startAt="4"/>
            </a:pPr>
            <a:endParaRPr lang="en-GB" sz="2000">
              <a:cs typeface="Calibri"/>
            </a:endParaRPr>
          </a:p>
          <a:p>
            <a:pPr marL="0" indent="0">
              <a:buNone/>
            </a:pPr>
            <a:endParaRPr lang="en-GB"/>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65328" y="571864"/>
            <a:ext cx="3879742" cy="714256"/>
          </a:xfrm>
          <a:prstGeom prst="rect">
            <a:avLst/>
          </a:prstGeom>
        </p:spPr>
      </p:pic>
      <p:pic>
        <p:nvPicPr>
          <p:cNvPr id="9" name="Picture 9" descr="A picture containing logo&#10;&#10;Description automatically generated">
            <a:extLst>
              <a:ext uri="{FF2B5EF4-FFF2-40B4-BE49-F238E27FC236}">
                <a16:creationId xmlns:a16="http://schemas.microsoft.com/office/drawing/2014/main" id="{99FEED78-7FEC-414C-A54D-3A3D636526E6}"/>
              </a:ext>
            </a:extLst>
          </p:cNvPr>
          <p:cNvPicPr>
            <a:picLocks noChangeAspect="1"/>
          </p:cNvPicPr>
          <p:nvPr/>
        </p:nvPicPr>
        <p:blipFill>
          <a:blip r:embed="rId4"/>
          <a:stretch>
            <a:fillRect/>
          </a:stretch>
        </p:blipFill>
        <p:spPr>
          <a:xfrm>
            <a:off x="10199427" y="3570334"/>
            <a:ext cx="1992573" cy="3189890"/>
          </a:xfrm>
          <a:prstGeom prst="rect">
            <a:avLst/>
          </a:prstGeom>
        </p:spPr>
      </p:pic>
    </p:spTree>
    <p:extLst>
      <p:ext uri="{BB962C8B-B14F-4D97-AF65-F5344CB8AC3E}">
        <p14:creationId xmlns:p14="http://schemas.microsoft.com/office/powerpoint/2010/main" val="131436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7A3987-74D2-444C-8649-999874FAA977}"/>
              </a:ext>
            </a:extLst>
          </p:cNvPr>
          <p:cNvSpPr/>
          <p:nvPr/>
        </p:nvSpPr>
        <p:spPr>
          <a:xfrm>
            <a:off x="0" y="-5080"/>
            <a:ext cx="12192000" cy="6858000"/>
          </a:xfrm>
          <a:prstGeom prst="rect">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76B616F-D8F7-43CA-A10B-432024F5E597}"/>
              </a:ext>
            </a:extLst>
          </p:cNvPr>
          <p:cNvSpPr/>
          <p:nvPr/>
        </p:nvSpPr>
        <p:spPr>
          <a:xfrm>
            <a:off x="791117" y="202676"/>
            <a:ext cx="6636261" cy="6462808"/>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8" name="Oval 7">
            <a:extLst>
              <a:ext uri="{FF2B5EF4-FFF2-40B4-BE49-F238E27FC236}">
                <a16:creationId xmlns:a16="http://schemas.microsoft.com/office/drawing/2014/main" id="{3440A622-BF6A-4365-967C-7A6EE183080A}"/>
              </a:ext>
            </a:extLst>
          </p:cNvPr>
          <p:cNvSpPr/>
          <p:nvPr/>
        </p:nvSpPr>
        <p:spPr>
          <a:xfrm>
            <a:off x="4611278" y="199188"/>
            <a:ext cx="6636261" cy="6462808"/>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TextBox 5">
            <a:extLst>
              <a:ext uri="{FF2B5EF4-FFF2-40B4-BE49-F238E27FC236}">
                <a16:creationId xmlns:a16="http://schemas.microsoft.com/office/drawing/2014/main" id="{5C0FD2AA-4308-4FF7-8F68-622FD06C60B9}"/>
              </a:ext>
            </a:extLst>
          </p:cNvPr>
          <p:cNvSpPr txBox="1"/>
          <p:nvPr/>
        </p:nvSpPr>
        <p:spPr>
          <a:xfrm>
            <a:off x="5458120" y="2497475"/>
            <a:ext cx="140459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Lays eggs</a:t>
            </a:r>
            <a:endParaRPr lang="en-GB"/>
          </a:p>
        </p:txBody>
      </p:sp>
      <p:sp>
        <p:nvSpPr>
          <p:cNvPr id="12" name="TextBox 6">
            <a:extLst>
              <a:ext uri="{FF2B5EF4-FFF2-40B4-BE49-F238E27FC236}">
                <a16:creationId xmlns:a16="http://schemas.microsoft.com/office/drawing/2014/main" id="{560944DC-11AF-400F-9735-8755676E6DFA}"/>
              </a:ext>
            </a:extLst>
          </p:cNvPr>
          <p:cNvSpPr txBox="1"/>
          <p:nvPr/>
        </p:nvSpPr>
        <p:spPr>
          <a:xfrm>
            <a:off x="1467283" y="2175606"/>
            <a:ext cx="2498103"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Eggs are </a:t>
            </a:r>
            <a:r>
              <a:rPr lang="en-US" err="1"/>
              <a:t>fertilised</a:t>
            </a:r>
            <a:r>
              <a:rPr lang="en-US"/>
              <a:t> after they are laid</a:t>
            </a:r>
            <a:endParaRPr lang="en-GB">
              <a:cs typeface="Calibri" panose="020F0502020204030204"/>
            </a:endParaRPr>
          </a:p>
        </p:txBody>
      </p:sp>
      <p:sp>
        <p:nvSpPr>
          <p:cNvPr id="13" name="TextBox 7">
            <a:extLst>
              <a:ext uri="{FF2B5EF4-FFF2-40B4-BE49-F238E27FC236}">
                <a16:creationId xmlns:a16="http://schemas.microsoft.com/office/drawing/2014/main" id="{6DCC8745-0C26-4F89-8C3B-FECF2B6FB2E9}"/>
              </a:ext>
            </a:extLst>
          </p:cNvPr>
          <p:cNvSpPr txBox="1"/>
          <p:nvPr/>
        </p:nvSpPr>
        <p:spPr>
          <a:xfrm>
            <a:off x="8650140" y="2263444"/>
            <a:ext cx="249810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Adults mate</a:t>
            </a:r>
            <a:endParaRPr lang="en-GB"/>
          </a:p>
        </p:txBody>
      </p:sp>
      <p:sp>
        <p:nvSpPr>
          <p:cNvPr id="14" name="TextBox 8">
            <a:extLst>
              <a:ext uri="{FF2B5EF4-FFF2-40B4-BE49-F238E27FC236}">
                <a16:creationId xmlns:a16="http://schemas.microsoft.com/office/drawing/2014/main" id="{6914F120-7303-4D0D-9AFD-FDDF9429ACED}"/>
              </a:ext>
            </a:extLst>
          </p:cNvPr>
          <p:cNvSpPr txBox="1"/>
          <p:nvPr/>
        </p:nvSpPr>
        <p:spPr>
          <a:xfrm>
            <a:off x="1041085" y="3134216"/>
            <a:ext cx="2846895"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Recently hatched young have gills and breathe through them</a:t>
            </a:r>
            <a:endParaRPr lang="en-GB">
              <a:cs typeface="Calibri" panose="020F0502020204030204"/>
            </a:endParaRPr>
          </a:p>
        </p:txBody>
      </p:sp>
      <p:sp>
        <p:nvSpPr>
          <p:cNvPr id="15" name="TextBox 9">
            <a:extLst>
              <a:ext uri="{FF2B5EF4-FFF2-40B4-BE49-F238E27FC236}">
                <a16:creationId xmlns:a16="http://schemas.microsoft.com/office/drawing/2014/main" id="{8C464382-1AF3-4B5A-A306-EFDAB8663549}"/>
              </a:ext>
            </a:extLst>
          </p:cNvPr>
          <p:cNvSpPr txBox="1"/>
          <p:nvPr/>
        </p:nvSpPr>
        <p:spPr>
          <a:xfrm>
            <a:off x="7840063" y="3020321"/>
            <a:ext cx="2846895"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Recently hatched young have lungs and breathe air</a:t>
            </a:r>
            <a:endParaRPr lang="en-GB">
              <a:cs typeface="Calibri" panose="020F0502020204030204"/>
            </a:endParaRPr>
          </a:p>
        </p:txBody>
      </p:sp>
      <p:sp>
        <p:nvSpPr>
          <p:cNvPr id="16" name="TextBox 10">
            <a:extLst>
              <a:ext uri="{FF2B5EF4-FFF2-40B4-BE49-F238E27FC236}">
                <a16:creationId xmlns:a16="http://schemas.microsoft.com/office/drawing/2014/main" id="{079E5384-8541-4F4E-A3B6-9C79D0B8B16F}"/>
              </a:ext>
            </a:extLst>
          </p:cNvPr>
          <p:cNvSpPr txBox="1"/>
          <p:nvPr/>
        </p:nvSpPr>
        <p:spPr>
          <a:xfrm>
            <a:off x="5255234" y="3129804"/>
            <a:ext cx="230956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Adults breathe through lungs</a:t>
            </a:r>
            <a:endParaRPr lang="en-GB"/>
          </a:p>
        </p:txBody>
      </p:sp>
      <p:sp>
        <p:nvSpPr>
          <p:cNvPr id="17" name="TextBox 11">
            <a:extLst>
              <a:ext uri="{FF2B5EF4-FFF2-40B4-BE49-F238E27FC236}">
                <a16:creationId xmlns:a16="http://schemas.microsoft.com/office/drawing/2014/main" id="{D147F340-4430-42D0-8968-B65E54170A81}"/>
              </a:ext>
            </a:extLst>
          </p:cNvPr>
          <p:cNvSpPr txBox="1"/>
          <p:nvPr/>
        </p:nvSpPr>
        <p:spPr>
          <a:xfrm>
            <a:off x="1707743" y="4327447"/>
            <a:ext cx="2186495"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Also breathe through moist skin</a:t>
            </a:r>
            <a:endParaRPr lang="en-GB">
              <a:cs typeface="Calibri" panose="020F0502020204030204"/>
            </a:endParaRPr>
          </a:p>
        </p:txBody>
      </p:sp>
      <p:sp>
        <p:nvSpPr>
          <p:cNvPr id="18" name="TextBox 12">
            <a:extLst>
              <a:ext uri="{FF2B5EF4-FFF2-40B4-BE49-F238E27FC236}">
                <a16:creationId xmlns:a16="http://schemas.microsoft.com/office/drawing/2014/main" id="{10A3AC9B-2877-4E2C-92CA-52365C7DC314}"/>
              </a:ext>
            </a:extLst>
          </p:cNvPr>
          <p:cNvSpPr txBox="1"/>
          <p:nvPr/>
        </p:nvSpPr>
        <p:spPr>
          <a:xfrm>
            <a:off x="2128520" y="5208439"/>
            <a:ext cx="2879103"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Go through metamorphosis – a change in the animal’s body structure</a:t>
            </a:r>
            <a:endParaRPr lang="en-GB">
              <a:cs typeface="Calibri" panose="020F0502020204030204"/>
            </a:endParaRPr>
          </a:p>
        </p:txBody>
      </p:sp>
      <p:sp>
        <p:nvSpPr>
          <p:cNvPr id="19" name="TextBox 13">
            <a:extLst>
              <a:ext uri="{FF2B5EF4-FFF2-40B4-BE49-F238E27FC236}">
                <a16:creationId xmlns:a16="http://schemas.microsoft.com/office/drawing/2014/main" id="{B67662DF-7253-4F14-90C7-4FECA16359C6}"/>
              </a:ext>
            </a:extLst>
          </p:cNvPr>
          <p:cNvSpPr txBox="1"/>
          <p:nvPr/>
        </p:nvSpPr>
        <p:spPr>
          <a:xfrm>
            <a:off x="7636863" y="4084496"/>
            <a:ext cx="2434484"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Body structure does not fundamentally change as they grow</a:t>
            </a:r>
            <a:endParaRPr lang="en-GB">
              <a:cs typeface="Calibri" panose="020F0502020204030204"/>
            </a:endParaRPr>
          </a:p>
        </p:txBody>
      </p:sp>
      <p:sp>
        <p:nvSpPr>
          <p:cNvPr id="20" name="TextBox 14">
            <a:extLst>
              <a:ext uri="{FF2B5EF4-FFF2-40B4-BE49-F238E27FC236}">
                <a16:creationId xmlns:a16="http://schemas.microsoft.com/office/drawing/2014/main" id="{DE6EE3FB-FB58-4448-A12C-15A05B1E13B7}"/>
              </a:ext>
            </a:extLst>
          </p:cNvPr>
          <p:cNvSpPr txBox="1"/>
          <p:nvPr/>
        </p:nvSpPr>
        <p:spPr>
          <a:xfrm>
            <a:off x="4881304" y="4037226"/>
            <a:ext cx="2237818"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Young are not directly fed by their parents</a:t>
            </a:r>
            <a:endParaRPr lang="en-GB">
              <a:cs typeface="Calibri" panose="020F0502020204030204"/>
            </a:endParaRPr>
          </a:p>
        </p:txBody>
      </p:sp>
      <p:pic>
        <p:nvPicPr>
          <p:cNvPr id="23" name="Picture 13" descr="Logo&#10;&#10;Description automatically generated">
            <a:extLst>
              <a:ext uri="{FF2B5EF4-FFF2-40B4-BE49-F238E27FC236}">
                <a16:creationId xmlns:a16="http://schemas.microsoft.com/office/drawing/2014/main" id="{FDC45B2C-7793-4029-BF2F-4578F097E531}"/>
              </a:ext>
            </a:extLst>
          </p:cNvPr>
          <p:cNvPicPr>
            <a:picLocks noChangeAspect="1"/>
          </p:cNvPicPr>
          <p:nvPr/>
        </p:nvPicPr>
        <p:blipFill>
          <a:blip r:embed="rId2"/>
          <a:stretch>
            <a:fillRect/>
          </a:stretch>
        </p:blipFill>
        <p:spPr>
          <a:xfrm>
            <a:off x="7164609" y="275035"/>
            <a:ext cx="1469721" cy="1831251"/>
          </a:xfrm>
          <a:prstGeom prst="rect">
            <a:avLst/>
          </a:prstGeom>
        </p:spPr>
      </p:pic>
      <p:sp>
        <p:nvSpPr>
          <p:cNvPr id="28" name="Oval 27">
            <a:extLst>
              <a:ext uri="{FF2B5EF4-FFF2-40B4-BE49-F238E27FC236}">
                <a16:creationId xmlns:a16="http://schemas.microsoft.com/office/drawing/2014/main" id="{F0431B68-0C4E-4B30-BFE4-F132CC52B406}"/>
              </a:ext>
            </a:extLst>
          </p:cNvPr>
          <p:cNvSpPr/>
          <p:nvPr/>
        </p:nvSpPr>
        <p:spPr>
          <a:xfrm>
            <a:off x="791117" y="192516"/>
            <a:ext cx="6636261" cy="646280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25" name="Picture 12" descr="Logo&#10;&#10;Description automatically generated">
            <a:extLst>
              <a:ext uri="{FF2B5EF4-FFF2-40B4-BE49-F238E27FC236}">
                <a16:creationId xmlns:a16="http://schemas.microsoft.com/office/drawing/2014/main" id="{93766DA4-1A76-429A-8843-598DCDA577C4}"/>
              </a:ext>
            </a:extLst>
          </p:cNvPr>
          <p:cNvPicPr>
            <a:picLocks noChangeAspect="1"/>
          </p:cNvPicPr>
          <p:nvPr/>
        </p:nvPicPr>
        <p:blipFill>
          <a:blip r:embed="rId3"/>
          <a:stretch>
            <a:fillRect/>
          </a:stretch>
        </p:blipFill>
        <p:spPr>
          <a:xfrm>
            <a:off x="3344448" y="391928"/>
            <a:ext cx="1417530" cy="1618793"/>
          </a:xfrm>
          <a:prstGeom prst="rect">
            <a:avLst/>
          </a:prstGeom>
        </p:spPr>
      </p:pic>
      <p:sp>
        <p:nvSpPr>
          <p:cNvPr id="30" name="Title 1">
            <a:extLst>
              <a:ext uri="{FF2B5EF4-FFF2-40B4-BE49-F238E27FC236}">
                <a16:creationId xmlns:a16="http://schemas.microsoft.com/office/drawing/2014/main" id="{F81AC6C8-ABBC-429F-866F-840EB0FBE155}"/>
              </a:ext>
            </a:extLst>
          </p:cNvPr>
          <p:cNvSpPr>
            <a:spLocks noGrp="1"/>
          </p:cNvSpPr>
          <p:nvPr>
            <p:ph type="title"/>
          </p:nvPr>
        </p:nvSpPr>
        <p:spPr>
          <a:xfrm>
            <a:off x="2128520" y="978971"/>
            <a:ext cx="3322320" cy="1173163"/>
          </a:xfrm>
        </p:spPr>
        <p:txBody>
          <a:bodyPr>
            <a:normAutofit/>
          </a:bodyPr>
          <a:lstStyle/>
          <a:p>
            <a:r>
              <a:rPr lang="en-GB" sz="2400" b="1">
                <a:solidFill>
                  <a:srgbClr val="000000"/>
                </a:solidFill>
                <a:latin typeface="Ink Free"/>
              </a:rPr>
              <a:t>Frog</a:t>
            </a:r>
            <a:endParaRPr lang="en-GB" b="1">
              <a:latin typeface="Ink Free"/>
            </a:endParaRPr>
          </a:p>
        </p:txBody>
      </p:sp>
      <p:sp>
        <p:nvSpPr>
          <p:cNvPr id="32" name="Title 1">
            <a:extLst>
              <a:ext uri="{FF2B5EF4-FFF2-40B4-BE49-F238E27FC236}">
                <a16:creationId xmlns:a16="http://schemas.microsoft.com/office/drawing/2014/main" id="{E766E18B-8CAD-4A10-ABD6-866CBD34AA80}"/>
              </a:ext>
            </a:extLst>
          </p:cNvPr>
          <p:cNvSpPr txBox="1">
            <a:spLocks/>
          </p:cNvSpPr>
          <p:nvPr/>
        </p:nvSpPr>
        <p:spPr>
          <a:xfrm>
            <a:off x="8945880" y="978971"/>
            <a:ext cx="3322320" cy="1173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a:solidFill>
                  <a:srgbClr val="000000"/>
                </a:solidFill>
                <a:latin typeface="Ink Free"/>
              </a:rPr>
              <a:t>Chicken</a:t>
            </a:r>
            <a:endParaRPr lang="en-GB" b="1">
              <a:latin typeface="Ink Free"/>
            </a:endParaRPr>
          </a:p>
        </p:txBody>
      </p:sp>
      <p:sp>
        <p:nvSpPr>
          <p:cNvPr id="34" name="Title 1">
            <a:extLst>
              <a:ext uri="{FF2B5EF4-FFF2-40B4-BE49-F238E27FC236}">
                <a16:creationId xmlns:a16="http://schemas.microsoft.com/office/drawing/2014/main" id="{E77AEA5E-3536-4484-AA3C-0CDDC0706A49}"/>
              </a:ext>
            </a:extLst>
          </p:cNvPr>
          <p:cNvSpPr txBox="1">
            <a:spLocks/>
          </p:cNvSpPr>
          <p:nvPr/>
        </p:nvSpPr>
        <p:spPr>
          <a:xfrm>
            <a:off x="5247640" y="1375211"/>
            <a:ext cx="1605280" cy="1213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a:solidFill>
                  <a:srgbClr val="000000"/>
                </a:solidFill>
                <a:latin typeface="Ink Free"/>
              </a:rPr>
              <a:t>Both Frog &amp; Chicken</a:t>
            </a:r>
            <a:endParaRPr lang="en-GB" b="1">
              <a:latin typeface="Ink Free"/>
            </a:endParaRPr>
          </a:p>
        </p:txBody>
      </p:sp>
    </p:spTree>
    <p:extLst>
      <p:ext uri="{BB962C8B-B14F-4D97-AF65-F5344CB8AC3E}">
        <p14:creationId xmlns:p14="http://schemas.microsoft.com/office/powerpoint/2010/main" val="2912667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52C6FE-0B3C-4522-AD1B-3E328AD0E15F}"/>
              </a:ext>
            </a:extLst>
          </p:cNvPr>
          <p:cNvSpPr>
            <a:spLocks noGrp="1"/>
          </p:cNvSpPr>
          <p:nvPr>
            <p:ph idx="1"/>
          </p:nvPr>
        </p:nvSpPr>
        <p:spPr>
          <a:xfrm>
            <a:off x="614820" y="2332024"/>
            <a:ext cx="10515600" cy="4351338"/>
          </a:xfrm>
        </p:spPr>
        <p:txBody>
          <a:bodyPr vert="horz" lIns="91440" tIns="45720" rIns="91440" bIns="45720" rtlCol="0" anchor="t">
            <a:normAutofit/>
          </a:bodyPr>
          <a:lstStyle/>
          <a:p>
            <a:pPr marL="0" indent="0">
              <a:buNone/>
            </a:pPr>
            <a:r>
              <a:rPr lang="en-GB" b="1">
                <a:solidFill>
                  <a:srgbClr val="000000"/>
                </a:solidFill>
                <a:latin typeface="Ink Free"/>
                <a:ea typeface="+mj-ea"/>
                <a:cs typeface="+mj-cs"/>
              </a:rPr>
              <a:t>Medium: Zine Making and Mono printing</a:t>
            </a:r>
            <a:r>
              <a:rPr lang="en-GB" sz="2400">
                <a:solidFill>
                  <a:srgbClr val="000000"/>
                </a:solidFill>
                <a:latin typeface="Ink Free"/>
              </a:rPr>
              <a:t> </a:t>
            </a:r>
            <a:endParaRPr lang="en-GB" sz="2400">
              <a:latin typeface="Ink Free" panose="03080402000500000000" pitchFamily="66" charset="0"/>
            </a:endParaRPr>
          </a:p>
          <a:p>
            <a:pPr marL="0" indent="0">
              <a:buNone/>
            </a:pPr>
            <a:endParaRPr lang="en-GB" sz="800">
              <a:solidFill>
                <a:srgbClr val="000000"/>
              </a:solidFill>
            </a:endParaRPr>
          </a:p>
          <a:p>
            <a:pPr marL="0" indent="0">
              <a:buNone/>
            </a:pPr>
            <a:r>
              <a:rPr lang="en-GB" sz="2000">
                <a:solidFill>
                  <a:srgbClr val="000000"/>
                </a:solidFill>
              </a:rPr>
              <a:t>A zine is a magazine hand-made by artists. </a:t>
            </a:r>
          </a:p>
          <a:p>
            <a:pPr marL="0" indent="0">
              <a:buNone/>
            </a:pPr>
            <a:r>
              <a:rPr lang="en-GB" sz="2000">
                <a:solidFill>
                  <a:srgbClr val="000000"/>
                </a:solidFill>
              </a:rPr>
              <a:t>For this activity, have a go at making a zine inspired by the lifecycle of an animal. </a:t>
            </a:r>
            <a:endParaRPr lang="en-GB" sz="2000">
              <a:solidFill>
                <a:srgbClr val="000000"/>
              </a:solidFill>
              <a:cs typeface="Calibri"/>
            </a:endParaRPr>
          </a:p>
          <a:p>
            <a:pPr marL="0" indent="0">
              <a:buNone/>
            </a:pPr>
            <a:r>
              <a:rPr lang="en-GB" sz="2000">
                <a:solidFill>
                  <a:srgbClr val="000000"/>
                </a:solidFill>
              </a:rPr>
              <a:t>Create artwork to go inside by trying a type of printmaking called 'mono-printing'.</a:t>
            </a:r>
            <a:r>
              <a:rPr lang="en-GB" sz="2000"/>
              <a:t> </a:t>
            </a:r>
            <a:endParaRPr lang="en-GB" sz="2000">
              <a:cs typeface="Calibri"/>
            </a:endParaRPr>
          </a:p>
          <a:p>
            <a:pPr marL="0" indent="0">
              <a:buNone/>
            </a:pPr>
            <a:endParaRPr lang="en-GB"/>
          </a:p>
        </p:txBody>
      </p:sp>
      <p:sp>
        <p:nvSpPr>
          <p:cNvPr id="5" name="Rectangle 4">
            <a:extLst>
              <a:ext uri="{FF2B5EF4-FFF2-40B4-BE49-F238E27FC236}">
                <a16:creationId xmlns:a16="http://schemas.microsoft.com/office/drawing/2014/main" id="{254EACA1-DEB6-4790-B29A-775F4B2780E4}"/>
              </a:ext>
            </a:extLst>
          </p:cNvPr>
          <p:cNvSpPr/>
          <p:nvPr/>
        </p:nvSpPr>
        <p:spPr>
          <a:xfrm>
            <a:off x="-2117" y="-2117"/>
            <a:ext cx="12382499" cy="910166"/>
          </a:xfrm>
          <a:prstGeom prst="rect">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EE9362C-5F6F-464A-83C9-3543309D9C17}"/>
              </a:ext>
            </a:extLst>
          </p:cNvPr>
          <p:cNvSpPr txBox="1">
            <a:spLocks/>
          </p:cNvSpPr>
          <p:nvPr/>
        </p:nvSpPr>
        <p:spPr>
          <a:xfrm>
            <a:off x="835479" y="375747"/>
            <a:ext cx="4906434" cy="60567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i="1"/>
              <a:t>Art activity</a:t>
            </a:r>
            <a:r>
              <a:rPr lang="en-GB" sz="4000" b="1" i="1"/>
              <a:t> </a:t>
            </a:r>
            <a:br>
              <a:rPr lang="en-GB" sz="3200" i="1"/>
            </a:br>
            <a:r>
              <a:rPr lang="en-GB" sz="3100" i="1"/>
              <a:t>   </a:t>
            </a:r>
            <a:r>
              <a:rPr lang="en-GB" sz="1400" i="1"/>
              <a:t>  </a:t>
            </a:r>
            <a:endParaRPr lang="en-GB" i="1"/>
          </a:p>
        </p:txBody>
      </p:sp>
      <p:pic>
        <p:nvPicPr>
          <p:cNvPr id="10" name="Picture 10" descr="A picture containing logo&#10;&#10;Description automatically generated">
            <a:extLst>
              <a:ext uri="{FF2B5EF4-FFF2-40B4-BE49-F238E27FC236}">
                <a16:creationId xmlns:a16="http://schemas.microsoft.com/office/drawing/2014/main" id="{B8646303-1C70-48BF-A8D3-9CF64F9BA630}"/>
              </a:ext>
            </a:extLst>
          </p:cNvPr>
          <p:cNvPicPr>
            <a:picLocks noChangeAspect="1"/>
          </p:cNvPicPr>
          <p:nvPr/>
        </p:nvPicPr>
        <p:blipFill>
          <a:blip r:embed="rId3"/>
          <a:stretch>
            <a:fillRect/>
          </a:stretch>
        </p:blipFill>
        <p:spPr>
          <a:xfrm>
            <a:off x="782319" y="1286691"/>
            <a:ext cx="7378191" cy="961597"/>
          </a:xfrm>
          <a:prstGeom prst="rect">
            <a:avLst/>
          </a:prstGeom>
        </p:spPr>
      </p:pic>
      <p:pic>
        <p:nvPicPr>
          <p:cNvPr id="11" name="Picture 11">
            <a:extLst>
              <a:ext uri="{FF2B5EF4-FFF2-40B4-BE49-F238E27FC236}">
                <a16:creationId xmlns:a16="http://schemas.microsoft.com/office/drawing/2014/main" id="{FCD49F1F-FC0E-490C-9D01-C02E84545F16}"/>
              </a:ext>
            </a:extLst>
          </p:cNvPr>
          <p:cNvPicPr>
            <a:picLocks noChangeAspect="1"/>
          </p:cNvPicPr>
          <p:nvPr/>
        </p:nvPicPr>
        <p:blipFill>
          <a:blip r:embed="rId4"/>
          <a:stretch>
            <a:fillRect/>
          </a:stretch>
        </p:blipFill>
        <p:spPr>
          <a:xfrm>
            <a:off x="8778240" y="1350181"/>
            <a:ext cx="2194560" cy="2430439"/>
          </a:xfrm>
          <a:prstGeom prst="rect">
            <a:avLst/>
          </a:prstGeom>
        </p:spPr>
      </p:pic>
      <p:pic>
        <p:nvPicPr>
          <p:cNvPr id="12" name="Picture 12" descr="Logo&#10;&#10;Description automatically generated">
            <a:extLst>
              <a:ext uri="{FF2B5EF4-FFF2-40B4-BE49-F238E27FC236}">
                <a16:creationId xmlns:a16="http://schemas.microsoft.com/office/drawing/2014/main" id="{79D92FF9-813F-4BCC-8C03-F24547F0F182}"/>
              </a:ext>
            </a:extLst>
          </p:cNvPr>
          <p:cNvPicPr>
            <a:picLocks noChangeAspect="1"/>
          </p:cNvPicPr>
          <p:nvPr/>
        </p:nvPicPr>
        <p:blipFill>
          <a:blip r:embed="rId5"/>
          <a:stretch>
            <a:fillRect/>
          </a:stretch>
        </p:blipFill>
        <p:spPr>
          <a:xfrm>
            <a:off x="9470124" y="4005959"/>
            <a:ext cx="1970762" cy="2248390"/>
          </a:xfrm>
          <a:prstGeom prst="rect">
            <a:avLst/>
          </a:prstGeom>
        </p:spPr>
      </p:pic>
      <p:pic>
        <p:nvPicPr>
          <p:cNvPr id="13" name="Picture 13" descr="Shape&#10;&#10;Description automatically generated">
            <a:extLst>
              <a:ext uri="{FF2B5EF4-FFF2-40B4-BE49-F238E27FC236}">
                <a16:creationId xmlns:a16="http://schemas.microsoft.com/office/drawing/2014/main" id="{93A5AE0B-2890-4D2D-994B-0E0BC69FBCCB}"/>
              </a:ext>
            </a:extLst>
          </p:cNvPr>
          <p:cNvPicPr>
            <a:picLocks noChangeAspect="1"/>
          </p:cNvPicPr>
          <p:nvPr/>
        </p:nvPicPr>
        <p:blipFill>
          <a:blip r:embed="rId6"/>
          <a:stretch>
            <a:fillRect/>
          </a:stretch>
        </p:blipFill>
        <p:spPr>
          <a:xfrm>
            <a:off x="5872620" y="4827632"/>
            <a:ext cx="3265117" cy="1785174"/>
          </a:xfrm>
          <a:prstGeom prst="rect">
            <a:avLst/>
          </a:prstGeom>
        </p:spPr>
      </p:pic>
      <p:pic>
        <p:nvPicPr>
          <p:cNvPr id="14" name="Picture 14">
            <a:extLst>
              <a:ext uri="{FF2B5EF4-FFF2-40B4-BE49-F238E27FC236}">
                <a16:creationId xmlns:a16="http://schemas.microsoft.com/office/drawing/2014/main" id="{3764B2BA-062A-4B5E-8B60-8920314B0C69}"/>
              </a:ext>
            </a:extLst>
          </p:cNvPr>
          <p:cNvPicPr>
            <a:picLocks noChangeAspect="1"/>
          </p:cNvPicPr>
          <p:nvPr/>
        </p:nvPicPr>
        <p:blipFill>
          <a:blip r:embed="rId7"/>
          <a:stretch>
            <a:fillRect/>
          </a:stretch>
        </p:blipFill>
        <p:spPr>
          <a:xfrm rot="-1080000">
            <a:off x="2511469" y="5082975"/>
            <a:ext cx="1835064" cy="1264051"/>
          </a:xfrm>
          <a:prstGeom prst="rect">
            <a:avLst/>
          </a:prstGeom>
        </p:spPr>
      </p:pic>
      <p:pic>
        <p:nvPicPr>
          <p:cNvPr id="15" name="Picture 14">
            <a:extLst>
              <a:ext uri="{FF2B5EF4-FFF2-40B4-BE49-F238E27FC236}">
                <a16:creationId xmlns:a16="http://schemas.microsoft.com/office/drawing/2014/main" id="{CF4CB336-67F4-4375-908B-62B121283423}"/>
              </a:ext>
            </a:extLst>
          </p:cNvPr>
          <p:cNvPicPr>
            <a:picLocks noChangeAspect="1"/>
          </p:cNvPicPr>
          <p:nvPr/>
        </p:nvPicPr>
        <p:blipFill>
          <a:blip r:embed="rId7"/>
          <a:stretch>
            <a:fillRect/>
          </a:stretch>
        </p:blipFill>
        <p:spPr>
          <a:xfrm rot="540000">
            <a:off x="3450921" y="5260426"/>
            <a:ext cx="1835064" cy="1264051"/>
          </a:xfrm>
          <a:prstGeom prst="rect">
            <a:avLst/>
          </a:prstGeom>
        </p:spPr>
      </p:pic>
    </p:spTree>
    <p:extLst>
      <p:ext uri="{BB962C8B-B14F-4D97-AF65-F5344CB8AC3E}">
        <p14:creationId xmlns:p14="http://schemas.microsoft.com/office/powerpoint/2010/main" val="86393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8D8C65-E75E-42C0-8878-76EE2C486F43}"/>
              </a:ext>
            </a:extLst>
          </p:cNvPr>
          <p:cNvSpPr>
            <a:spLocks noGrp="1"/>
          </p:cNvSpPr>
          <p:nvPr>
            <p:ph idx="1"/>
          </p:nvPr>
        </p:nvSpPr>
        <p:spPr>
          <a:xfrm>
            <a:off x="838200" y="795130"/>
            <a:ext cx="7540669" cy="5381833"/>
          </a:xfrm>
        </p:spPr>
        <p:txBody>
          <a:bodyPr vert="horz" lIns="91440" tIns="45720" rIns="91440" bIns="45720" rtlCol="0" anchor="t">
            <a:normAutofit fontScale="92500" lnSpcReduction="10000"/>
          </a:bodyPr>
          <a:lstStyle/>
          <a:p>
            <a:pPr marL="0" indent="0">
              <a:buNone/>
            </a:pPr>
            <a:r>
              <a:rPr lang="en-GB" sz="3000" b="1"/>
              <a:t>You will need:</a:t>
            </a:r>
          </a:p>
          <a:p>
            <a:pPr marL="0" indent="0">
              <a:buNone/>
            </a:pPr>
            <a:endParaRPr lang="en-GB" sz="900"/>
          </a:p>
          <a:p>
            <a:r>
              <a:rPr lang="en-GB" sz="2200">
                <a:solidFill>
                  <a:srgbClr val="000000"/>
                </a:solidFill>
              </a:rPr>
              <a:t>A3 paper (1 per person)</a:t>
            </a:r>
            <a:endParaRPr lang="en-GB" sz="2200">
              <a:cs typeface="Calibri" panose="020F0502020204030204"/>
            </a:endParaRPr>
          </a:p>
          <a:p>
            <a:r>
              <a:rPr lang="en-GB" sz="2200">
                <a:solidFill>
                  <a:srgbClr val="000000"/>
                </a:solidFill>
              </a:rPr>
              <a:t>A6 paper sheets (multiple sheets per person)</a:t>
            </a:r>
            <a:r>
              <a:rPr lang="en-GB" sz="2200"/>
              <a:t> </a:t>
            </a:r>
          </a:p>
          <a:p>
            <a:r>
              <a:rPr lang="en-GB" sz="2200">
                <a:solidFill>
                  <a:srgbClr val="000000"/>
                </a:solidFill>
              </a:rPr>
              <a:t>Scissors</a:t>
            </a:r>
            <a:r>
              <a:rPr lang="en-GB" sz="2200"/>
              <a:t> </a:t>
            </a:r>
            <a:endParaRPr lang="en-GB" sz="2200">
              <a:cs typeface="Calibri" panose="020F0502020204030204"/>
            </a:endParaRPr>
          </a:p>
          <a:p>
            <a:r>
              <a:rPr lang="en-GB" sz="2200">
                <a:solidFill>
                  <a:srgbClr val="000000"/>
                </a:solidFill>
              </a:rPr>
              <a:t>Table coverings </a:t>
            </a:r>
            <a:r>
              <a:rPr lang="en-GB" sz="2200"/>
              <a:t> </a:t>
            </a:r>
            <a:endParaRPr lang="en-GB" sz="2200">
              <a:cs typeface="Calibri" panose="020F0502020204030204"/>
            </a:endParaRPr>
          </a:p>
          <a:p>
            <a:r>
              <a:rPr lang="en-GB" sz="2200">
                <a:solidFill>
                  <a:srgbClr val="000000"/>
                </a:solidFill>
              </a:rPr>
              <a:t>Aprons </a:t>
            </a:r>
            <a:r>
              <a:rPr lang="en-GB" sz="2200"/>
              <a:t> </a:t>
            </a:r>
            <a:endParaRPr lang="en-GB" sz="2200">
              <a:cs typeface="Calibri" panose="020F0502020204030204"/>
            </a:endParaRPr>
          </a:p>
          <a:p>
            <a:r>
              <a:rPr lang="en-GB" sz="2200">
                <a:solidFill>
                  <a:srgbClr val="000000"/>
                </a:solidFill>
              </a:rPr>
              <a:t>Reference images of animals during different stages of their lifecycle</a:t>
            </a:r>
            <a:r>
              <a:rPr lang="en-GB" sz="2200"/>
              <a:t> </a:t>
            </a:r>
            <a:endParaRPr lang="en-GB" sz="2200">
              <a:cs typeface="Calibri" panose="020F0502020204030204"/>
            </a:endParaRPr>
          </a:p>
          <a:p>
            <a:r>
              <a:rPr lang="en-GB" sz="2200">
                <a:solidFill>
                  <a:srgbClr val="000000"/>
                </a:solidFill>
              </a:rPr>
              <a:t>Acetate sheets (1 per person) </a:t>
            </a:r>
            <a:r>
              <a:rPr lang="en-GB" sz="2200"/>
              <a:t> </a:t>
            </a:r>
            <a:endParaRPr lang="en-GB" sz="2200">
              <a:cs typeface="Calibri" panose="020F0502020204030204"/>
            </a:endParaRPr>
          </a:p>
          <a:p>
            <a:r>
              <a:rPr lang="en-GB" sz="2200">
                <a:solidFill>
                  <a:srgbClr val="000000"/>
                </a:solidFill>
              </a:rPr>
              <a:t>Printing rollers </a:t>
            </a:r>
            <a:r>
              <a:rPr lang="en-GB" sz="2200"/>
              <a:t> </a:t>
            </a:r>
            <a:endParaRPr lang="en-GB" sz="2200">
              <a:cs typeface="Calibri" panose="020F0502020204030204"/>
            </a:endParaRPr>
          </a:p>
          <a:p>
            <a:r>
              <a:rPr lang="en-GB" sz="2200">
                <a:solidFill>
                  <a:srgbClr val="000000"/>
                </a:solidFill>
              </a:rPr>
              <a:t>Printing ink </a:t>
            </a:r>
            <a:endParaRPr lang="en-GB" sz="2200">
              <a:solidFill>
                <a:srgbClr val="000000"/>
              </a:solidFill>
              <a:cs typeface="Calibri" panose="020F0502020204030204"/>
            </a:endParaRPr>
          </a:p>
          <a:p>
            <a:r>
              <a:rPr lang="en-GB" sz="2200">
                <a:solidFill>
                  <a:srgbClr val="000000"/>
                </a:solidFill>
              </a:rPr>
              <a:t>Arts and craft tray for rolling ink out </a:t>
            </a:r>
            <a:r>
              <a:rPr lang="en-GB" sz="2200"/>
              <a:t> </a:t>
            </a:r>
            <a:endParaRPr lang="en-GB" sz="2200">
              <a:cs typeface="Calibri" panose="020F0502020204030204"/>
            </a:endParaRPr>
          </a:p>
          <a:p>
            <a:r>
              <a:rPr lang="en-GB" sz="2200">
                <a:solidFill>
                  <a:srgbClr val="000000"/>
                </a:solidFill>
              </a:rPr>
              <a:t>Pencils </a:t>
            </a:r>
            <a:r>
              <a:rPr lang="en-GB" sz="2200"/>
              <a:t> </a:t>
            </a:r>
            <a:endParaRPr lang="en-GB" sz="2200">
              <a:cs typeface="Calibri" panose="020F0502020204030204"/>
            </a:endParaRPr>
          </a:p>
          <a:p>
            <a:r>
              <a:rPr lang="en-GB" sz="2200">
                <a:solidFill>
                  <a:srgbClr val="000000"/>
                </a:solidFill>
              </a:rPr>
              <a:t>Glue</a:t>
            </a:r>
            <a:endParaRPr lang="en-GB" sz="2200">
              <a:cs typeface="Calibri" panose="020F0502020204030204"/>
            </a:endParaRPr>
          </a:p>
        </p:txBody>
      </p:sp>
      <p:pic>
        <p:nvPicPr>
          <p:cNvPr id="2" name="Picture 3">
            <a:extLst>
              <a:ext uri="{FF2B5EF4-FFF2-40B4-BE49-F238E27FC236}">
                <a16:creationId xmlns:a16="http://schemas.microsoft.com/office/drawing/2014/main" id="{0A39C74E-F536-45B3-BF38-B074CA1C8E0A}"/>
              </a:ext>
            </a:extLst>
          </p:cNvPr>
          <p:cNvPicPr>
            <a:picLocks noChangeAspect="1"/>
          </p:cNvPicPr>
          <p:nvPr/>
        </p:nvPicPr>
        <p:blipFill>
          <a:blip r:embed="rId3"/>
          <a:stretch>
            <a:fillRect/>
          </a:stretch>
        </p:blipFill>
        <p:spPr>
          <a:xfrm>
            <a:off x="8899742" y="5218811"/>
            <a:ext cx="1594981" cy="1128078"/>
          </a:xfrm>
          <a:prstGeom prst="rect">
            <a:avLst/>
          </a:prstGeom>
        </p:spPr>
      </p:pic>
      <p:pic>
        <p:nvPicPr>
          <p:cNvPr id="4" name="Picture 4" descr="Logo&#10;&#10;Description automatically generated">
            <a:extLst>
              <a:ext uri="{FF2B5EF4-FFF2-40B4-BE49-F238E27FC236}">
                <a16:creationId xmlns:a16="http://schemas.microsoft.com/office/drawing/2014/main" id="{99C0F14A-3632-4202-AB46-299446B79308}"/>
              </a:ext>
            </a:extLst>
          </p:cNvPr>
          <p:cNvPicPr>
            <a:picLocks noChangeAspect="1"/>
          </p:cNvPicPr>
          <p:nvPr/>
        </p:nvPicPr>
        <p:blipFill>
          <a:blip r:embed="rId4"/>
          <a:stretch>
            <a:fillRect/>
          </a:stretch>
        </p:blipFill>
        <p:spPr>
          <a:xfrm>
            <a:off x="9171139" y="2556683"/>
            <a:ext cx="2377858" cy="2402252"/>
          </a:xfrm>
          <a:prstGeom prst="rect">
            <a:avLst/>
          </a:prstGeom>
        </p:spPr>
      </p:pic>
      <p:pic>
        <p:nvPicPr>
          <p:cNvPr id="5" name="Picture 5">
            <a:extLst>
              <a:ext uri="{FF2B5EF4-FFF2-40B4-BE49-F238E27FC236}">
                <a16:creationId xmlns:a16="http://schemas.microsoft.com/office/drawing/2014/main" id="{3CC06192-3D23-49E8-9695-BA3627C6ABF2}"/>
              </a:ext>
            </a:extLst>
          </p:cNvPr>
          <p:cNvPicPr>
            <a:picLocks noChangeAspect="1"/>
          </p:cNvPicPr>
          <p:nvPr/>
        </p:nvPicPr>
        <p:blipFill>
          <a:blip r:embed="rId5"/>
          <a:stretch>
            <a:fillRect/>
          </a:stretch>
        </p:blipFill>
        <p:spPr>
          <a:xfrm>
            <a:off x="7344428" y="1802554"/>
            <a:ext cx="1354900" cy="1248726"/>
          </a:xfrm>
          <a:prstGeom prst="rect">
            <a:avLst/>
          </a:prstGeom>
        </p:spPr>
      </p:pic>
      <p:pic>
        <p:nvPicPr>
          <p:cNvPr id="6" name="Picture 6" descr="Graphical user interface&#10;&#10;Description automatically generated">
            <a:extLst>
              <a:ext uri="{FF2B5EF4-FFF2-40B4-BE49-F238E27FC236}">
                <a16:creationId xmlns:a16="http://schemas.microsoft.com/office/drawing/2014/main" id="{DFAB399A-D363-41BE-A2A2-A8B931C84A80}"/>
              </a:ext>
            </a:extLst>
          </p:cNvPr>
          <p:cNvPicPr>
            <a:picLocks noChangeAspect="1"/>
          </p:cNvPicPr>
          <p:nvPr/>
        </p:nvPicPr>
        <p:blipFill>
          <a:blip r:embed="rId6"/>
          <a:stretch>
            <a:fillRect/>
          </a:stretch>
        </p:blipFill>
        <p:spPr>
          <a:xfrm>
            <a:off x="6091825" y="4957752"/>
            <a:ext cx="2064707" cy="1138716"/>
          </a:xfrm>
          <a:prstGeom prst="rect">
            <a:avLst/>
          </a:prstGeom>
        </p:spPr>
      </p:pic>
      <p:pic>
        <p:nvPicPr>
          <p:cNvPr id="7" name="Picture 7">
            <a:extLst>
              <a:ext uri="{FF2B5EF4-FFF2-40B4-BE49-F238E27FC236}">
                <a16:creationId xmlns:a16="http://schemas.microsoft.com/office/drawing/2014/main" id="{96BE0C7C-E7D5-469F-9B33-28899A7CC886}"/>
              </a:ext>
            </a:extLst>
          </p:cNvPr>
          <p:cNvPicPr>
            <a:picLocks noChangeAspect="1"/>
          </p:cNvPicPr>
          <p:nvPr/>
        </p:nvPicPr>
        <p:blipFill>
          <a:blip r:embed="rId7"/>
          <a:stretch>
            <a:fillRect/>
          </a:stretch>
        </p:blipFill>
        <p:spPr>
          <a:xfrm>
            <a:off x="8899742" y="792810"/>
            <a:ext cx="1960324" cy="1347558"/>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FE83D574-1C5D-4DBA-AA71-02B95733D9C0}"/>
              </a:ext>
            </a:extLst>
          </p:cNvPr>
          <p:cNvPicPr>
            <a:picLocks noChangeAspect="1"/>
          </p:cNvPicPr>
          <p:nvPr/>
        </p:nvPicPr>
        <p:blipFill>
          <a:blip r:embed="rId7"/>
          <a:stretch>
            <a:fillRect/>
          </a:stretch>
        </p:blipFill>
        <p:spPr>
          <a:xfrm rot="1200000">
            <a:off x="9314684" y="459032"/>
            <a:ext cx="1198324" cy="825641"/>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6B41B75B-3793-466F-B9D5-352877D3E475}"/>
              </a:ext>
            </a:extLst>
          </p:cNvPr>
          <p:cNvPicPr>
            <a:picLocks noChangeAspect="1"/>
          </p:cNvPicPr>
          <p:nvPr/>
        </p:nvPicPr>
        <p:blipFill>
          <a:blip r:embed="rId7"/>
          <a:stretch>
            <a:fillRect/>
          </a:stretch>
        </p:blipFill>
        <p:spPr>
          <a:xfrm rot="-480000">
            <a:off x="8740574" y="699114"/>
            <a:ext cx="1198324" cy="825641"/>
          </a:xfrm>
          <a:prstGeom prst="rect">
            <a:avLst/>
          </a:prstGeom>
        </p:spPr>
      </p:pic>
    </p:spTree>
    <p:extLst>
      <p:ext uri="{BB962C8B-B14F-4D97-AF65-F5344CB8AC3E}">
        <p14:creationId xmlns:p14="http://schemas.microsoft.com/office/powerpoint/2010/main" val="401431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White text on a black background&#10;&#10;Description automatically generated">
            <a:extLst>
              <a:ext uri="{FF2B5EF4-FFF2-40B4-BE49-F238E27FC236}">
                <a16:creationId xmlns:a16="http://schemas.microsoft.com/office/drawing/2014/main" id="{F8A2ABAB-FFBC-4397-948D-F96D3AFC753D}"/>
              </a:ext>
            </a:extLst>
          </p:cNvPr>
          <p:cNvPicPr>
            <a:picLocks noChangeAspect="1"/>
          </p:cNvPicPr>
          <p:nvPr/>
        </p:nvPicPr>
        <p:blipFill>
          <a:blip r:embed="rId3"/>
          <a:stretch>
            <a:fillRect/>
          </a:stretch>
        </p:blipFill>
        <p:spPr>
          <a:xfrm>
            <a:off x="592510" y="731520"/>
            <a:ext cx="3879742" cy="714256"/>
          </a:xfrm>
          <a:prstGeom prst="rect">
            <a:avLst/>
          </a:prstGeom>
        </p:spPr>
      </p:pic>
      <p:sp>
        <p:nvSpPr>
          <p:cNvPr id="6" name="TextBox 5">
            <a:extLst>
              <a:ext uri="{FF2B5EF4-FFF2-40B4-BE49-F238E27FC236}">
                <a16:creationId xmlns:a16="http://schemas.microsoft.com/office/drawing/2014/main" id="{4D9E6344-9D22-4973-B9B7-1998907DFD6E}"/>
              </a:ext>
            </a:extLst>
          </p:cNvPr>
          <p:cNvSpPr txBox="1"/>
          <p:nvPr/>
        </p:nvSpPr>
        <p:spPr>
          <a:xfrm>
            <a:off x="564199" y="2736502"/>
            <a:ext cx="8957255" cy="1384995"/>
          </a:xfrm>
          <a:prstGeom prst="rect">
            <a:avLst/>
          </a:prstGeom>
          <a:noFill/>
        </p:spPr>
        <p:txBody>
          <a:bodyPr wrap="square">
            <a:spAutoFit/>
          </a:bodyPr>
          <a:lstStyle/>
          <a:p>
            <a:r>
              <a:rPr lang="en-GB" sz="2800" b="1" dirty="0">
                <a:latin typeface="Ink Free" panose="03080402000500000000" pitchFamily="66" charset="0"/>
              </a:rPr>
              <a:t>Stage 1: How to Fold a Zine </a:t>
            </a:r>
          </a:p>
          <a:p>
            <a:endParaRPr lang="en-GB" sz="2800" b="1" dirty="0">
              <a:latin typeface="Ink Free" panose="03080402000500000000" pitchFamily="66" charset="0"/>
            </a:endParaRPr>
          </a:p>
          <a:p>
            <a:r>
              <a:rPr lang="en-GB" sz="2800" b="1" dirty="0">
                <a:latin typeface="Ink Free" panose="03080402000500000000" pitchFamily="66" charset="0"/>
                <a:hlinkClick r:id="rId4"/>
              </a:rPr>
              <a:t>Click here to watch Kaitlin on YouTube…</a:t>
            </a:r>
            <a:endParaRPr lang="en-GB" sz="2800" b="1" dirty="0">
              <a:latin typeface="Ink Free" panose="03080402000500000000" pitchFamily="66" charset="0"/>
            </a:endParaRPr>
          </a:p>
        </p:txBody>
      </p:sp>
    </p:spTree>
    <p:extLst>
      <p:ext uri="{BB962C8B-B14F-4D97-AF65-F5344CB8AC3E}">
        <p14:creationId xmlns:p14="http://schemas.microsoft.com/office/powerpoint/2010/main" val="2988549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5222764" y="442904"/>
            <a:ext cx="6468166" cy="5992511"/>
          </a:xfrm>
        </p:spPr>
        <p:txBody>
          <a:bodyPr vert="horz" lIns="91440" tIns="45720" rIns="91440" bIns="45720" rtlCol="0" anchor="t">
            <a:normAutofit fontScale="25000" lnSpcReduction="20000"/>
          </a:bodyPr>
          <a:lstStyle/>
          <a:p>
            <a:r>
              <a:rPr lang="en-GB" sz="8000">
                <a:solidFill>
                  <a:srgbClr val="000000"/>
                </a:solidFill>
              </a:rPr>
              <a:t>Take A3 piece of paper.</a:t>
            </a:r>
            <a:endParaRPr lang="en-US">
              <a:cs typeface="Calibri" panose="020F0502020204030204"/>
            </a:endParaRPr>
          </a:p>
          <a:p>
            <a:r>
              <a:rPr lang="en-GB" sz="8000">
                <a:solidFill>
                  <a:srgbClr val="000000"/>
                </a:solidFill>
              </a:rPr>
              <a:t>Fold your piece of paper in half lengthways.</a:t>
            </a:r>
            <a:endParaRPr lang="en-GB" sz="8000">
              <a:cs typeface="Calibri" panose="020F0502020204030204"/>
            </a:endParaRPr>
          </a:p>
          <a:p>
            <a:r>
              <a:rPr lang="en-GB" sz="8000">
                <a:solidFill>
                  <a:srgbClr val="000000"/>
                </a:solidFill>
              </a:rPr>
              <a:t>Fold your piece of paper in half width ways.</a:t>
            </a:r>
            <a:r>
              <a:rPr lang="en-GB" sz="8000"/>
              <a:t> </a:t>
            </a:r>
            <a:endParaRPr lang="en-GB" sz="8000">
              <a:cs typeface="Calibri" panose="020F0502020204030204"/>
            </a:endParaRPr>
          </a:p>
          <a:p>
            <a:r>
              <a:rPr lang="en-GB" sz="8000">
                <a:solidFill>
                  <a:srgbClr val="000000"/>
                </a:solidFill>
              </a:rPr>
              <a:t>Unfold the piece of paper.</a:t>
            </a:r>
            <a:endParaRPr lang="en-GB" sz="8000">
              <a:solidFill>
                <a:srgbClr val="000000"/>
              </a:solidFill>
              <a:cs typeface="Calibri" panose="020F0502020204030204"/>
            </a:endParaRPr>
          </a:p>
          <a:p>
            <a:r>
              <a:rPr lang="en-GB" sz="8000">
                <a:solidFill>
                  <a:srgbClr val="000000"/>
                </a:solidFill>
              </a:rPr>
              <a:t>Take one of the shorter sides and fold it in to meet the middle crease.</a:t>
            </a:r>
            <a:r>
              <a:rPr lang="en-GB" sz="8000"/>
              <a:t> </a:t>
            </a:r>
            <a:endParaRPr lang="en-GB" sz="8000">
              <a:cs typeface="Calibri" panose="020F0502020204030204"/>
            </a:endParaRPr>
          </a:p>
          <a:p>
            <a:r>
              <a:rPr lang="en-GB" sz="8000">
                <a:solidFill>
                  <a:srgbClr val="000000"/>
                </a:solidFill>
              </a:rPr>
              <a:t>Open the piece of paper back out. </a:t>
            </a:r>
            <a:endParaRPr lang="en-GB" sz="8000">
              <a:solidFill>
                <a:srgbClr val="000000"/>
              </a:solidFill>
              <a:cs typeface="Calibri" panose="020F0502020204030204"/>
            </a:endParaRPr>
          </a:p>
          <a:p>
            <a:r>
              <a:rPr lang="en-GB" sz="8000">
                <a:solidFill>
                  <a:srgbClr val="000000"/>
                </a:solidFill>
              </a:rPr>
              <a:t>Repeat the last fold again on the other side.</a:t>
            </a:r>
            <a:r>
              <a:rPr lang="en-GB" sz="8000"/>
              <a:t> </a:t>
            </a:r>
            <a:endParaRPr lang="en-GB" sz="8000">
              <a:cs typeface="Calibri" panose="020F0502020204030204"/>
            </a:endParaRPr>
          </a:p>
          <a:p>
            <a:r>
              <a:rPr lang="en-GB" sz="8000">
                <a:solidFill>
                  <a:srgbClr val="000000"/>
                </a:solidFill>
              </a:rPr>
              <a:t>Unfold your piece of paper so that it is flat. You should be able to see eight boxes. </a:t>
            </a:r>
            <a:endParaRPr lang="en-GB" sz="8000">
              <a:solidFill>
                <a:srgbClr val="000000"/>
              </a:solidFill>
              <a:cs typeface="Calibri" panose="020F0502020204030204"/>
            </a:endParaRPr>
          </a:p>
          <a:p>
            <a:r>
              <a:rPr lang="en-GB" sz="8000">
                <a:solidFill>
                  <a:srgbClr val="000000"/>
                </a:solidFill>
              </a:rPr>
              <a:t>Turn the paper over.</a:t>
            </a:r>
            <a:r>
              <a:rPr lang="en-GB" sz="8000"/>
              <a:t> </a:t>
            </a:r>
            <a:endParaRPr lang="en-GB" sz="8000">
              <a:cs typeface="Calibri" panose="020F0502020204030204"/>
            </a:endParaRPr>
          </a:p>
          <a:p>
            <a:r>
              <a:rPr lang="en-GB" sz="8000">
                <a:solidFill>
                  <a:srgbClr val="000000"/>
                </a:solidFill>
              </a:rPr>
              <a:t>Push the shorter ends of the piece of paper towards each other.</a:t>
            </a:r>
            <a:r>
              <a:rPr lang="en-GB" sz="8000"/>
              <a:t> </a:t>
            </a:r>
            <a:r>
              <a:rPr lang="en-GB" sz="8000">
                <a:solidFill>
                  <a:srgbClr val="000000"/>
                </a:solidFill>
              </a:rPr>
              <a:t>This will lift the central fold upright.</a:t>
            </a:r>
            <a:r>
              <a:rPr lang="en-GB" sz="8000"/>
              <a:t> </a:t>
            </a:r>
            <a:endParaRPr lang="en-GB" sz="8000">
              <a:cs typeface="Calibri" panose="020F0502020204030204"/>
            </a:endParaRPr>
          </a:p>
          <a:p>
            <a:r>
              <a:rPr lang="en-GB" sz="8000">
                <a:solidFill>
                  <a:srgbClr val="000000"/>
                </a:solidFill>
              </a:rPr>
              <a:t>Cut along the side where the crease is. Be sure to only cut half-way down the piece of paper.</a:t>
            </a:r>
            <a:r>
              <a:rPr lang="en-GB" sz="8000"/>
              <a:t> </a:t>
            </a:r>
            <a:endParaRPr lang="en-GB" sz="8000">
              <a:cs typeface="Calibri" panose="020F0502020204030204"/>
            </a:endParaRPr>
          </a:p>
          <a:p>
            <a:r>
              <a:rPr lang="en-GB" sz="8000">
                <a:solidFill>
                  <a:srgbClr val="000000"/>
                </a:solidFill>
              </a:rPr>
              <a:t>Open your zine up by bringing the corners on the long sides together.</a:t>
            </a:r>
            <a:r>
              <a:rPr lang="en-GB" sz="8000"/>
              <a:t> </a:t>
            </a:r>
            <a:endParaRPr lang="en-GB" sz="8000">
              <a:cs typeface="Calibri" panose="020F0502020204030204"/>
            </a:endParaRPr>
          </a:p>
          <a:p>
            <a:r>
              <a:rPr lang="en-GB" sz="8000">
                <a:solidFill>
                  <a:srgbClr val="000000"/>
                </a:solidFill>
              </a:rPr>
              <a:t>This should create a booklet shape.</a:t>
            </a:r>
            <a:r>
              <a:rPr lang="en-GB" sz="8000"/>
              <a:t> </a:t>
            </a:r>
            <a:endParaRPr lang="en-GB" sz="8000">
              <a:cs typeface="Calibri" panose="020F0502020204030204"/>
            </a:endParaRPr>
          </a:p>
          <a:p>
            <a:r>
              <a:rPr lang="en-GB" sz="8000">
                <a:solidFill>
                  <a:srgbClr val="000000"/>
                </a:solidFill>
              </a:rPr>
              <a:t>Then fold each one of the pages down to create a folded zine.</a:t>
            </a:r>
            <a:r>
              <a:rPr lang="en-GB" sz="8000"/>
              <a:t> </a:t>
            </a:r>
            <a:endParaRPr lang="en-GB" sz="8000">
              <a:cs typeface="Calibri" panose="020F0502020204030204"/>
            </a:endParaRPr>
          </a:p>
          <a:p>
            <a:pPr marL="0" indent="0">
              <a:buNone/>
            </a:pPr>
            <a:endParaRPr lang="en-GB"/>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501070" y="441436"/>
            <a:ext cx="3879742" cy="714256"/>
          </a:xfrm>
          <a:prstGeom prst="rect">
            <a:avLst/>
          </a:prstGeom>
        </p:spPr>
      </p:pic>
      <p:pic>
        <p:nvPicPr>
          <p:cNvPr id="5" name="image1.jpg" title="Image">
            <a:extLst>
              <a:ext uri="{FF2B5EF4-FFF2-40B4-BE49-F238E27FC236}">
                <a16:creationId xmlns:a16="http://schemas.microsoft.com/office/drawing/2014/main" id="{00000000-0008-0000-0500-000002000000}"/>
              </a:ext>
            </a:extLst>
          </p:cNvPr>
          <p:cNvPicPr preferRelativeResize="0"/>
          <p:nvPr/>
        </p:nvPicPr>
        <p:blipFill>
          <a:blip r:embed="rId4" cstate="print"/>
          <a:stretch>
            <a:fillRect/>
          </a:stretch>
        </p:blipFill>
        <p:spPr>
          <a:xfrm>
            <a:off x="287225" y="1794400"/>
            <a:ext cx="4931161" cy="4414343"/>
          </a:xfrm>
          <a:prstGeom prst="rect">
            <a:avLst/>
          </a:prstGeom>
          <a:noFill/>
        </p:spPr>
      </p:pic>
      <p:sp>
        <p:nvSpPr>
          <p:cNvPr id="6" name="TextBox 5">
            <a:extLst>
              <a:ext uri="{FF2B5EF4-FFF2-40B4-BE49-F238E27FC236}">
                <a16:creationId xmlns:a16="http://schemas.microsoft.com/office/drawing/2014/main" id="{D42FE3E5-BB83-45E6-8251-946B52E09EDD}"/>
              </a:ext>
            </a:extLst>
          </p:cNvPr>
          <p:cNvSpPr txBox="1"/>
          <p:nvPr/>
        </p:nvSpPr>
        <p:spPr>
          <a:xfrm>
            <a:off x="501069" y="1394290"/>
            <a:ext cx="4931161" cy="400110"/>
          </a:xfrm>
          <a:prstGeom prst="rect">
            <a:avLst/>
          </a:prstGeom>
          <a:noFill/>
        </p:spPr>
        <p:txBody>
          <a:bodyPr wrap="square">
            <a:spAutoFit/>
          </a:bodyPr>
          <a:lstStyle/>
          <a:p>
            <a:r>
              <a:rPr lang="en-GB" sz="2000" b="1">
                <a:latin typeface="Ink Free" panose="03080402000500000000" pitchFamily="66" charset="0"/>
              </a:rPr>
              <a:t>Stage 1: How to Fold a Zine – the steps…</a:t>
            </a:r>
          </a:p>
        </p:txBody>
      </p:sp>
    </p:spTree>
    <p:extLst>
      <p:ext uri="{BB962C8B-B14F-4D97-AF65-F5344CB8AC3E}">
        <p14:creationId xmlns:p14="http://schemas.microsoft.com/office/powerpoint/2010/main" val="377681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3BEF57B3-5EC2-4976-8FD7-A62A7FBC897E}"/>
              </a:ext>
            </a:extLst>
          </p:cNvPr>
          <p:cNvSpPr/>
          <p:nvPr/>
        </p:nvSpPr>
        <p:spPr>
          <a:xfrm>
            <a:off x="7384811" y="-3341175"/>
            <a:ext cx="7892953" cy="7961192"/>
          </a:xfrm>
          <a:prstGeom prst="ellipse">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501069" y="2268722"/>
            <a:ext cx="7202408" cy="4166693"/>
          </a:xfrm>
        </p:spPr>
        <p:txBody>
          <a:bodyPr vert="horz" lIns="91440" tIns="45720" rIns="91440" bIns="45720" rtlCol="0" anchor="t">
            <a:normAutofit/>
          </a:bodyPr>
          <a:lstStyle/>
          <a:p>
            <a:pPr marL="0" indent="0">
              <a:buNone/>
            </a:pPr>
            <a:r>
              <a:rPr lang="en-GB" sz="2000">
                <a:solidFill>
                  <a:srgbClr val="000000"/>
                </a:solidFill>
              </a:rPr>
              <a:t>You are going to be making a different monoprint for each stage of the lifecycle of your chosen animal. </a:t>
            </a:r>
            <a:endParaRPr lang="en-GB" sz="2000">
              <a:solidFill>
                <a:srgbClr val="0B0C0C"/>
              </a:solidFill>
              <a:cs typeface="Calibri" panose="020F0502020204030204"/>
            </a:endParaRPr>
          </a:p>
          <a:p>
            <a:pPr marL="0" indent="0">
              <a:buNone/>
            </a:pPr>
            <a:r>
              <a:rPr lang="en-GB" sz="2000">
                <a:solidFill>
                  <a:srgbClr val="000000"/>
                </a:solidFill>
              </a:rPr>
              <a:t>You’ll be printing these on smaller pieces of paper. </a:t>
            </a:r>
          </a:p>
          <a:p>
            <a:pPr marL="0" indent="0">
              <a:buNone/>
            </a:pPr>
            <a:r>
              <a:rPr lang="en-GB" sz="2000">
                <a:solidFill>
                  <a:srgbClr val="000000"/>
                </a:solidFill>
              </a:rPr>
              <a:t>When they are dry, you will cut these prints up and stick them in your zine so make sure they are the right size!</a:t>
            </a:r>
            <a:r>
              <a:rPr lang="en-GB" sz="2000"/>
              <a:t> </a:t>
            </a:r>
          </a:p>
          <a:p>
            <a:pPr marL="0" indent="0">
              <a:buFontTx/>
              <a:buNone/>
            </a:pPr>
            <a:endParaRPr lang="en-GB" sz="900">
              <a:solidFill>
                <a:srgbClr val="0B0C0C"/>
              </a:solidFill>
            </a:endParaRPr>
          </a:p>
          <a:p>
            <a:pPr marL="0" indent="0">
              <a:buNone/>
            </a:pPr>
            <a:r>
              <a:rPr lang="en-GB" sz="2000">
                <a:solidFill>
                  <a:srgbClr val="0B0C0C"/>
                </a:solidFill>
                <a:latin typeface="Ink Free" panose="03080402000500000000" pitchFamily="66" charset="0"/>
              </a:rPr>
              <a:t>But first:</a:t>
            </a:r>
            <a:endParaRPr lang="en-GB" sz="2000">
              <a:latin typeface="Ink Free" panose="03080402000500000000" pitchFamily="66" charset="0"/>
            </a:endParaRPr>
          </a:p>
          <a:p>
            <a:pPr marL="457200" indent="-457200">
              <a:buFont typeface="+mj-lt"/>
              <a:buAutoNum type="arabicPeriod"/>
            </a:pPr>
            <a:r>
              <a:rPr lang="en-GB" sz="2000">
                <a:solidFill>
                  <a:srgbClr val="000000"/>
                </a:solidFill>
              </a:rPr>
              <a:t>Choose an animal lifecycle you would like to focus on.</a:t>
            </a:r>
            <a:r>
              <a:rPr lang="en-GB" sz="2000"/>
              <a:t> </a:t>
            </a:r>
          </a:p>
          <a:p>
            <a:pPr marL="457200" indent="-457200">
              <a:buFont typeface="+mj-lt"/>
              <a:buAutoNum type="arabicPeriod"/>
            </a:pPr>
            <a:r>
              <a:rPr lang="en-GB" sz="2000"/>
              <a:t>Research </a:t>
            </a:r>
            <a:r>
              <a:rPr lang="en-GB" sz="2000">
                <a:solidFill>
                  <a:srgbClr val="000000"/>
                </a:solidFill>
              </a:rPr>
              <a:t>the different stages of its life.</a:t>
            </a:r>
            <a:r>
              <a:rPr lang="en-GB" sz="2000"/>
              <a:t> </a:t>
            </a:r>
            <a:endParaRPr lang="en-GB" sz="2000">
              <a:solidFill>
                <a:srgbClr val="000000"/>
              </a:solidFill>
            </a:endParaRPr>
          </a:p>
          <a:p>
            <a:pPr marL="457200" indent="-457200">
              <a:buFont typeface="+mj-lt"/>
              <a:buAutoNum type="arabicPeriod"/>
            </a:pPr>
            <a:r>
              <a:rPr lang="en-GB" sz="2000">
                <a:solidFill>
                  <a:srgbClr val="000000"/>
                </a:solidFill>
              </a:rPr>
              <a:t>With a pencil, lightly sketch each stage on a different page in your zine.</a:t>
            </a:r>
            <a:r>
              <a:rPr lang="en-GB" sz="2000"/>
              <a:t> </a:t>
            </a:r>
          </a:p>
          <a:p>
            <a:pPr marL="0" indent="0">
              <a:buNone/>
            </a:pPr>
            <a:endParaRPr lang="en-GB"/>
          </a:p>
          <a:p>
            <a:pPr marL="0" indent="0">
              <a:buFontTx/>
              <a:buNone/>
            </a:pPr>
            <a:endParaRPr lang="en-GB">
              <a:solidFill>
                <a:srgbClr val="000000"/>
              </a:solidFill>
            </a:endParaRPr>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501070" y="441436"/>
            <a:ext cx="3879742" cy="714256"/>
          </a:xfrm>
          <a:prstGeom prst="rect">
            <a:avLst/>
          </a:prstGeom>
        </p:spPr>
      </p:pic>
      <p:sp>
        <p:nvSpPr>
          <p:cNvPr id="6" name="TextBox 5">
            <a:extLst>
              <a:ext uri="{FF2B5EF4-FFF2-40B4-BE49-F238E27FC236}">
                <a16:creationId xmlns:a16="http://schemas.microsoft.com/office/drawing/2014/main" id="{D42FE3E5-BB83-45E6-8251-946B52E09EDD}"/>
              </a:ext>
            </a:extLst>
          </p:cNvPr>
          <p:cNvSpPr txBox="1"/>
          <p:nvPr/>
        </p:nvSpPr>
        <p:spPr>
          <a:xfrm>
            <a:off x="501069" y="1529989"/>
            <a:ext cx="7901952" cy="523220"/>
          </a:xfrm>
          <a:prstGeom prst="rect">
            <a:avLst/>
          </a:prstGeom>
          <a:noFill/>
        </p:spPr>
        <p:txBody>
          <a:bodyPr wrap="square">
            <a:spAutoFit/>
          </a:bodyPr>
          <a:lstStyle/>
          <a:p>
            <a:pPr marL="0" indent="0">
              <a:buFontTx/>
              <a:buNone/>
            </a:pPr>
            <a:r>
              <a:rPr lang="en-GB" sz="2800" b="1">
                <a:solidFill>
                  <a:srgbClr val="000000"/>
                </a:solidFill>
                <a:latin typeface="Ink Free" panose="03080402000500000000" pitchFamily="66" charset="0"/>
              </a:rPr>
              <a:t>Stage 2 - Design the Artwork for Your Zine </a:t>
            </a:r>
          </a:p>
        </p:txBody>
      </p:sp>
      <p:pic>
        <p:nvPicPr>
          <p:cNvPr id="2" name="Picture 4" descr="Shape, arrow&#10;&#10;Description automatically generated">
            <a:extLst>
              <a:ext uri="{FF2B5EF4-FFF2-40B4-BE49-F238E27FC236}">
                <a16:creationId xmlns:a16="http://schemas.microsoft.com/office/drawing/2014/main" id="{4C397286-E335-4386-8761-551348320D71}"/>
              </a:ext>
            </a:extLst>
          </p:cNvPr>
          <p:cNvPicPr>
            <a:picLocks noChangeAspect="1"/>
          </p:cNvPicPr>
          <p:nvPr/>
        </p:nvPicPr>
        <p:blipFill>
          <a:blip r:embed="rId4"/>
          <a:stretch>
            <a:fillRect/>
          </a:stretch>
        </p:blipFill>
        <p:spPr>
          <a:xfrm>
            <a:off x="7964276" y="4048107"/>
            <a:ext cx="2743200" cy="2435932"/>
          </a:xfrm>
          <a:prstGeom prst="rect">
            <a:avLst/>
          </a:prstGeom>
        </p:spPr>
      </p:pic>
      <p:sp>
        <p:nvSpPr>
          <p:cNvPr id="8" name="TextBox 7">
            <a:extLst>
              <a:ext uri="{FF2B5EF4-FFF2-40B4-BE49-F238E27FC236}">
                <a16:creationId xmlns:a16="http://schemas.microsoft.com/office/drawing/2014/main" id="{78EA753D-9D9A-45B4-86AB-D68C3FD4EB94}"/>
              </a:ext>
            </a:extLst>
          </p:cNvPr>
          <p:cNvSpPr txBox="1"/>
          <p:nvPr/>
        </p:nvSpPr>
        <p:spPr>
          <a:xfrm>
            <a:off x="8403021" y="406604"/>
            <a:ext cx="3275502"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a:solidFill>
                  <a:srgbClr val="0B0C0C"/>
                </a:solidFill>
                <a:ea typeface="+mn-lt"/>
                <a:cs typeface="+mn-lt"/>
              </a:rPr>
              <a:t>To create the artwork in your zine we are going to try</a:t>
            </a:r>
            <a:r>
              <a:rPr lang="en-GB" sz="2000" b="1">
                <a:solidFill>
                  <a:srgbClr val="0B0C0C"/>
                </a:solidFill>
              </a:rPr>
              <a:t> </a:t>
            </a:r>
          </a:p>
          <a:p>
            <a:pPr algn="ctr"/>
            <a:endParaRPr lang="en-US" sz="2000">
              <a:solidFill>
                <a:srgbClr val="000000"/>
              </a:solidFill>
              <a:cs typeface="Calibri" panose="020F0502020204030204"/>
            </a:endParaRPr>
          </a:p>
          <a:p>
            <a:pPr algn="ctr"/>
            <a:r>
              <a:rPr lang="en-GB" sz="2800" b="1">
                <a:solidFill>
                  <a:srgbClr val="0B0C0C"/>
                </a:solidFill>
                <a:latin typeface="Ink Free"/>
              </a:rPr>
              <a:t>positive </a:t>
            </a:r>
          </a:p>
          <a:p>
            <a:pPr algn="ctr"/>
            <a:r>
              <a:rPr lang="en-GB" sz="2800" b="1" err="1">
                <a:solidFill>
                  <a:srgbClr val="0B0C0C"/>
                </a:solidFill>
                <a:latin typeface="Ink Free"/>
              </a:rPr>
              <a:t>monoprinting</a:t>
            </a:r>
            <a:r>
              <a:rPr lang="en-GB">
                <a:solidFill>
                  <a:srgbClr val="0B0C0C"/>
                </a:solidFill>
                <a:ea typeface="+mn-lt"/>
                <a:cs typeface="+mn-lt"/>
              </a:rPr>
              <a:t> </a:t>
            </a:r>
            <a:endParaRPr lang="en-US">
              <a:solidFill>
                <a:srgbClr val="000000"/>
              </a:solidFill>
              <a:ea typeface="+mn-lt"/>
              <a:cs typeface="+mn-lt"/>
            </a:endParaRPr>
          </a:p>
          <a:p>
            <a:pPr algn="ctr"/>
            <a:endParaRPr lang="en-GB">
              <a:solidFill>
                <a:srgbClr val="0B0C0C"/>
              </a:solidFill>
              <a:ea typeface="+mn-lt"/>
              <a:cs typeface="+mn-lt"/>
            </a:endParaRPr>
          </a:p>
          <a:p>
            <a:pPr algn="ctr"/>
            <a:r>
              <a:rPr lang="en-GB" sz="2000">
                <a:solidFill>
                  <a:srgbClr val="0B0C0C"/>
                </a:solidFill>
                <a:ea typeface="+mn-lt"/>
                <a:cs typeface="+mn-lt"/>
              </a:rPr>
              <a:t>It’s a really easy </a:t>
            </a:r>
          </a:p>
          <a:p>
            <a:pPr algn="ctr"/>
            <a:r>
              <a:rPr lang="en-GB" sz="2000">
                <a:solidFill>
                  <a:srgbClr val="0B0C0C"/>
                </a:solidFill>
                <a:ea typeface="+mn-lt"/>
                <a:cs typeface="+mn-lt"/>
              </a:rPr>
              <a:t>printmaking </a:t>
            </a:r>
          </a:p>
          <a:p>
            <a:pPr algn="ctr"/>
            <a:r>
              <a:rPr lang="en-GB" sz="2000">
                <a:solidFill>
                  <a:srgbClr val="0B0C0C"/>
                </a:solidFill>
                <a:ea typeface="+mn-lt"/>
                <a:cs typeface="+mn-lt"/>
              </a:rPr>
              <a:t>process! </a:t>
            </a:r>
            <a:endParaRPr lang="en-US" sz="2000">
              <a:cs typeface="Calibri" panose="020F0502020204030204"/>
            </a:endParaRPr>
          </a:p>
        </p:txBody>
      </p:sp>
    </p:spTree>
    <p:extLst>
      <p:ext uri="{BB962C8B-B14F-4D97-AF65-F5344CB8AC3E}">
        <p14:creationId xmlns:p14="http://schemas.microsoft.com/office/powerpoint/2010/main" val="233751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501069" y="2049517"/>
            <a:ext cx="11189861" cy="4385898"/>
          </a:xfrm>
        </p:spPr>
        <p:txBody>
          <a:bodyPr>
            <a:normAutofit/>
          </a:bodyPr>
          <a:lstStyle/>
          <a:p>
            <a:pPr marL="0" indent="0">
              <a:buNone/>
            </a:pPr>
            <a:endParaRPr lang="en-GB" sz="2000">
              <a:solidFill>
                <a:srgbClr val="000000"/>
              </a:solidFill>
            </a:endParaRPr>
          </a:p>
          <a:p>
            <a:pPr marL="0" indent="0">
              <a:buFontTx/>
              <a:buNone/>
            </a:pPr>
            <a:endParaRPr lang="en-GB">
              <a:solidFill>
                <a:srgbClr val="000000"/>
              </a:solidFill>
            </a:endParaRPr>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501070" y="441436"/>
            <a:ext cx="3879742" cy="714256"/>
          </a:xfrm>
          <a:prstGeom prst="rect">
            <a:avLst/>
          </a:prstGeom>
        </p:spPr>
      </p:pic>
      <p:sp>
        <p:nvSpPr>
          <p:cNvPr id="6" name="TextBox 5">
            <a:extLst>
              <a:ext uri="{FF2B5EF4-FFF2-40B4-BE49-F238E27FC236}">
                <a16:creationId xmlns:a16="http://schemas.microsoft.com/office/drawing/2014/main" id="{D42FE3E5-BB83-45E6-8251-946B52E09EDD}"/>
              </a:ext>
            </a:extLst>
          </p:cNvPr>
          <p:cNvSpPr txBox="1"/>
          <p:nvPr/>
        </p:nvSpPr>
        <p:spPr>
          <a:xfrm>
            <a:off x="501069" y="1438628"/>
            <a:ext cx="7901952" cy="523220"/>
          </a:xfrm>
          <a:prstGeom prst="rect">
            <a:avLst/>
          </a:prstGeom>
          <a:noFill/>
        </p:spPr>
        <p:txBody>
          <a:bodyPr wrap="square">
            <a:spAutoFit/>
          </a:bodyPr>
          <a:lstStyle/>
          <a:p>
            <a:pPr marL="0" indent="0">
              <a:buFontTx/>
              <a:buNone/>
            </a:pPr>
            <a:r>
              <a:rPr lang="en-GB" sz="2800" b="1" i="0" u="none" strike="noStrike">
                <a:solidFill>
                  <a:srgbClr val="000000"/>
                </a:solidFill>
                <a:effectLst/>
                <a:latin typeface="Ink Free" panose="03080402000500000000" pitchFamily="66" charset="0"/>
              </a:rPr>
              <a:t>Stage 3 - How to Monoprint</a:t>
            </a:r>
            <a:endParaRPr lang="en-GB" sz="4000" b="1">
              <a:solidFill>
                <a:srgbClr val="000000"/>
              </a:solidFill>
              <a:latin typeface="Ink Free" panose="03080402000500000000" pitchFamily="66" charset="0"/>
            </a:endParaRPr>
          </a:p>
        </p:txBody>
      </p:sp>
      <p:sp>
        <p:nvSpPr>
          <p:cNvPr id="12" name="TextBox 11">
            <a:extLst>
              <a:ext uri="{FF2B5EF4-FFF2-40B4-BE49-F238E27FC236}">
                <a16:creationId xmlns:a16="http://schemas.microsoft.com/office/drawing/2014/main" id="{52029963-4080-4EFB-A096-2CB6D7E38DEA}"/>
              </a:ext>
            </a:extLst>
          </p:cNvPr>
          <p:cNvSpPr txBox="1"/>
          <p:nvPr/>
        </p:nvSpPr>
        <p:spPr>
          <a:xfrm>
            <a:off x="501069" y="2335533"/>
            <a:ext cx="5834985" cy="3813865"/>
          </a:xfrm>
          <a:prstGeom prst="rect">
            <a:avLst/>
          </a:prstGeom>
          <a:noFill/>
        </p:spPr>
        <p:txBody>
          <a:bodyPr wrap="square" lIns="91440" tIns="45720" rIns="91440" bIns="45720" anchor="t">
            <a:spAutoFit/>
          </a:bodyPr>
          <a:lstStyle/>
          <a:p>
            <a:pPr marL="457200" indent="-457200">
              <a:spcAft>
                <a:spcPts val="800"/>
              </a:spcAft>
              <a:buFont typeface="+mj-lt"/>
              <a:buAutoNum type="arabicPeriod" startAt="4"/>
            </a:pPr>
            <a:r>
              <a:rPr lang="en-GB" sz="2000" b="0" i="0" u="none" strike="noStrike">
                <a:solidFill>
                  <a:srgbClr val="000000"/>
                </a:solidFill>
                <a:effectLst/>
              </a:rPr>
              <a:t>Cover the table you are printing on with newspaper or an old tablecloth, to protect it from stains.</a:t>
            </a:r>
            <a:r>
              <a:rPr lang="en-GB" sz="2000"/>
              <a:t> </a:t>
            </a:r>
            <a:endParaRPr lang="en-GB" sz="2000">
              <a:cs typeface="Calibri" panose="020F0502020204030204"/>
            </a:endParaRPr>
          </a:p>
          <a:p>
            <a:pPr marL="457200" indent="-457200">
              <a:spcAft>
                <a:spcPts val="800"/>
              </a:spcAft>
              <a:buFont typeface="+mj-lt"/>
              <a:buAutoNum type="arabicPeriod" startAt="4"/>
            </a:pPr>
            <a:r>
              <a:rPr lang="en-GB" sz="2000" b="0" i="0" u="none" strike="noStrike">
                <a:solidFill>
                  <a:srgbClr val="000000"/>
                </a:solidFill>
                <a:effectLst/>
              </a:rPr>
              <a:t>Put a small blob of ink (the size of a 1p coin) on your printing tray and roll out the ink.</a:t>
            </a:r>
            <a:r>
              <a:rPr lang="en-GB" sz="2000"/>
              <a:t> </a:t>
            </a:r>
            <a:endParaRPr lang="en-GB" sz="2000">
              <a:cs typeface="Calibri"/>
            </a:endParaRPr>
          </a:p>
          <a:p>
            <a:pPr marL="457200" indent="-457200">
              <a:spcAft>
                <a:spcPts val="800"/>
              </a:spcAft>
              <a:buFont typeface="+mj-lt"/>
              <a:buAutoNum type="arabicPeriod" startAt="4"/>
            </a:pPr>
            <a:endParaRPr lang="en-GB" sz="1050" b="0" i="0" u="none" strike="noStrike">
              <a:solidFill>
                <a:srgbClr val="000000"/>
              </a:solidFill>
              <a:effectLst/>
              <a:cs typeface="Calibri" panose="020F0502020204030204"/>
            </a:endParaRPr>
          </a:p>
          <a:p>
            <a:pPr lvl="1">
              <a:spcAft>
                <a:spcPts val="800"/>
              </a:spcAft>
            </a:pPr>
            <a:r>
              <a:rPr lang="en-GB" sz="2000" b="1" i="0" u="none" strike="noStrike">
                <a:solidFill>
                  <a:srgbClr val="000000"/>
                </a:solidFill>
                <a:effectLst/>
                <a:latin typeface="Ink Free" panose="03080402000500000000" pitchFamily="66" charset="0"/>
              </a:rPr>
              <a:t>Top Tip - </a:t>
            </a:r>
            <a:r>
              <a:rPr lang="en-GB" sz="2000" b="0" i="0" u="none" strike="noStrike">
                <a:solidFill>
                  <a:srgbClr val="000000"/>
                </a:solidFill>
                <a:effectLst/>
                <a:latin typeface="Ink Free" panose="03080402000500000000" pitchFamily="66" charset="0"/>
              </a:rPr>
              <a:t>When you hear a sticky sound, you know the ink is evenly applied to the roller!</a:t>
            </a:r>
            <a:r>
              <a:rPr lang="en-GB" sz="2000">
                <a:latin typeface="Ink Free" panose="03080402000500000000" pitchFamily="66" charset="0"/>
              </a:rPr>
              <a:t> </a:t>
            </a:r>
            <a:r>
              <a:rPr lang="en-GB" sz="2000" b="0" i="0" u="none" strike="noStrike">
                <a:solidFill>
                  <a:srgbClr val="000000"/>
                </a:solidFill>
                <a:effectLst/>
                <a:latin typeface="Ink Free" panose="03080402000500000000" pitchFamily="66" charset="0"/>
              </a:rPr>
              <a:t> </a:t>
            </a:r>
            <a:r>
              <a:rPr lang="en-GB" sz="2000">
                <a:latin typeface="Ink Free" panose="03080402000500000000" pitchFamily="66" charset="0"/>
              </a:rPr>
              <a:t> </a:t>
            </a:r>
            <a:endParaRPr lang="en-GB" sz="2000">
              <a:latin typeface="Ink Free" panose="03080402000500000000" pitchFamily="66" charset="0"/>
              <a:cs typeface="Calibri" panose="020F0502020204030204"/>
            </a:endParaRPr>
          </a:p>
          <a:p>
            <a:pPr marL="457200" indent="-457200">
              <a:spcAft>
                <a:spcPts val="800"/>
              </a:spcAft>
              <a:buFont typeface="+mj-lt"/>
              <a:buAutoNum type="arabicPeriod" startAt="4"/>
            </a:pPr>
            <a:endParaRPr lang="en-GB" sz="1050">
              <a:cs typeface="Calibri" panose="020F0502020204030204"/>
            </a:endParaRPr>
          </a:p>
          <a:p>
            <a:pPr marL="457200" indent="-457200">
              <a:spcAft>
                <a:spcPts val="800"/>
              </a:spcAft>
              <a:buFont typeface="+mj-lt"/>
              <a:buAutoNum type="arabicPeriod" startAt="4"/>
            </a:pPr>
            <a:r>
              <a:rPr lang="en-GB" sz="2000">
                <a:solidFill>
                  <a:srgbClr val="000000"/>
                </a:solidFill>
              </a:rPr>
              <a:t>Take a sheet of acetate and either tape or hold down on the table.</a:t>
            </a:r>
            <a:r>
              <a:rPr lang="en-GB" sz="2000"/>
              <a:t> </a:t>
            </a:r>
            <a:endParaRPr lang="en-GB" sz="2000">
              <a:cs typeface="Calibri"/>
            </a:endParaRPr>
          </a:p>
        </p:txBody>
      </p:sp>
      <p:pic>
        <p:nvPicPr>
          <p:cNvPr id="2" name="Picture 4" descr="A picture containing diagram&#10;&#10;Description automatically generated">
            <a:extLst>
              <a:ext uri="{FF2B5EF4-FFF2-40B4-BE49-F238E27FC236}">
                <a16:creationId xmlns:a16="http://schemas.microsoft.com/office/drawing/2014/main" id="{9A8B9B1A-7E3B-4B8E-84A1-6C0F07F8F110}"/>
              </a:ext>
            </a:extLst>
          </p:cNvPr>
          <p:cNvPicPr>
            <a:picLocks noChangeAspect="1"/>
          </p:cNvPicPr>
          <p:nvPr/>
        </p:nvPicPr>
        <p:blipFill>
          <a:blip r:embed="rId4"/>
          <a:stretch>
            <a:fillRect/>
          </a:stretch>
        </p:blipFill>
        <p:spPr>
          <a:xfrm>
            <a:off x="6634620" y="1776692"/>
            <a:ext cx="5112706" cy="3638644"/>
          </a:xfrm>
          <a:prstGeom prst="rect">
            <a:avLst/>
          </a:prstGeom>
        </p:spPr>
      </p:pic>
    </p:spTree>
    <p:extLst>
      <p:ext uri="{BB962C8B-B14F-4D97-AF65-F5344CB8AC3E}">
        <p14:creationId xmlns:p14="http://schemas.microsoft.com/office/powerpoint/2010/main" val="9961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501069" y="2049517"/>
            <a:ext cx="11189861" cy="4385898"/>
          </a:xfrm>
        </p:spPr>
        <p:txBody>
          <a:bodyPr>
            <a:normAutofit/>
          </a:bodyPr>
          <a:lstStyle/>
          <a:p>
            <a:pPr marL="0" indent="0">
              <a:buNone/>
            </a:pPr>
            <a:endParaRPr lang="en-GB" sz="2000">
              <a:solidFill>
                <a:srgbClr val="000000"/>
              </a:solidFill>
            </a:endParaRPr>
          </a:p>
          <a:p>
            <a:pPr marL="0" indent="0">
              <a:buFontTx/>
              <a:buNone/>
            </a:pPr>
            <a:endParaRPr lang="en-GB">
              <a:solidFill>
                <a:srgbClr val="000000"/>
              </a:solidFill>
            </a:endParaRPr>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501070" y="441436"/>
            <a:ext cx="3879742" cy="714256"/>
          </a:xfrm>
          <a:prstGeom prst="rect">
            <a:avLst/>
          </a:prstGeom>
        </p:spPr>
      </p:pic>
      <p:sp>
        <p:nvSpPr>
          <p:cNvPr id="6" name="TextBox 5">
            <a:extLst>
              <a:ext uri="{FF2B5EF4-FFF2-40B4-BE49-F238E27FC236}">
                <a16:creationId xmlns:a16="http://schemas.microsoft.com/office/drawing/2014/main" id="{D42FE3E5-BB83-45E6-8251-946B52E09EDD}"/>
              </a:ext>
            </a:extLst>
          </p:cNvPr>
          <p:cNvSpPr txBox="1"/>
          <p:nvPr/>
        </p:nvSpPr>
        <p:spPr>
          <a:xfrm>
            <a:off x="501069" y="1438628"/>
            <a:ext cx="7901952" cy="523220"/>
          </a:xfrm>
          <a:prstGeom prst="rect">
            <a:avLst/>
          </a:prstGeom>
          <a:noFill/>
        </p:spPr>
        <p:txBody>
          <a:bodyPr wrap="square">
            <a:spAutoFit/>
          </a:bodyPr>
          <a:lstStyle/>
          <a:p>
            <a:pPr marL="0" indent="0">
              <a:buFontTx/>
              <a:buNone/>
            </a:pPr>
            <a:r>
              <a:rPr lang="en-GB" sz="2800" b="1" i="0" u="none" strike="noStrike">
                <a:solidFill>
                  <a:srgbClr val="000000"/>
                </a:solidFill>
                <a:effectLst/>
                <a:latin typeface="Ink Free" panose="03080402000500000000" pitchFamily="66" charset="0"/>
              </a:rPr>
              <a:t>Stage 3 - How to Monoprint</a:t>
            </a:r>
            <a:endParaRPr lang="en-GB" sz="4000" b="1">
              <a:solidFill>
                <a:srgbClr val="000000"/>
              </a:solidFill>
              <a:latin typeface="Ink Free" panose="03080402000500000000" pitchFamily="66" charset="0"/>
            </a:endParaRPr>
          </a:p>
        </p:txBody>
      </p:sp>
      <p:sp>
        <p:nvSpPr>
          <p:cNvPr id="12" name="TextBox 11">
            <a:extLst>
              <a:ext uri="{FF2B5EF4-FFF2-40B4-BE49-F238E27FC236}">
                <a16:creationId xmlns:a16="http://schemas.microsoft.com/office/drawing/2014/main" id="{52029963-4080-4EFB-A096-2CB6D7E38DEA}"/>
              </a:ext>
            </a:extLst>
          </p:cNvPr>
          <p:cNvSpPr txBox="1"/>
          <p:nvPr/>
        </p:nvSpPr>
        <p:spPr>
          <a:xfrm>
            <a:off x="496865" y="2195752"/>
            <a:ext cx="6158574" cy="4093428"/>
          </a:xfrm>
          <a:prstGeom prst="rect">
            <a:avLst/>
          </a:prstGeom>
          <a:noFill/>
        </p:spPr>
        <p:txBody>
          <a:bodyPr wrap="square" lIns="91440" tIns="45720" rIns="91440" bIns="45720" anchor="t">
            <a:spAutoFit/>
          </a:bodyPr>
          <a:lstStyle/>
          <a:p>
            <a:pPr marL="457200" indent="-457200">
              <a:buAutoNum type="arabicPeriod" startAt="7"/>
            </a:pPr>
            <a:r>
              <a:rPr lang="en-GB" sz="2000">
                <a:solidFill>
                  <a:srgbClr val="000000"/>
                </a:solidFill>
              </a:rPr>
              <a:t>Roll the ink out on the acetate for a minute in different directions to make sure the ink is evenly distributed.</a:t>
            </a:r>
            <a:r>
              <a:rPr lang="en-GB" sz="2000"/>
              <a:t> </a:t>
            </a:r>
            <a:endParaRPr lang="en-GB" sz="2000">
              <a:cs typeface="Calibri" panose="020F0502020204030204"/>
            </a:endParaRPr>
          </a:p>
          <a:p>
            <a:pPr marL="457200" indent="-457200">
              <a:buFont typeface="+mj-lt"/>
              <a:buAutoNum type="arabicPeriod" startAt="7"/>
            </a:pPr>
            <a:endParaRPr lang="en-GB" sz="2000"/>
          </a:p>
          <a:p>
            <a:pPr marL="457200" indent="-457200">
              <a:buFont typeface="+mj-lt"/>
              <a:buAutoNum type="arabicPeriod" startAt="7"/>
            </a:pPr>
            <a:r>
              <a:rPr lang="en-GB" sz="2000">
                <a:solidFill>
                  <a:srgbClr val="000000"/>
                </a:solidFill>
              </a:rPr>
              <a:t>Very gently place the piece of paper on top of the acetate with the ink on.</a:t>
            </a:r>
            <a:r>
              <a:rPr lang="en-GB" sz="2000"/>
              <a:t> </a:t>
            </a:r>
          </a:p>
          <a:p>
            <a:pPr marL="457200" indent="-457200">
              <a:buFont typeface="+mj-lt"/>
              <a:buAutoNum type="arabicPeriod" startAt="7"/>
            </a:pPr>
            <a:endParaRPr lang="en-GB" sz="2000">
              <a:cs typeface="Calibri" panose="020F0502020204030204"/>
            </a:endParaRPr>
          </a:p>
          <a:p>
            <a:pPr marL="457200" indent="-457200">
              <a:buFont typeface="+mj-lt"/>
              <a:buAutoNum type="arabicPeriod" startAt="7"/>
            </a:pPr>
            <a:r>
              <a:rPr lang="en-GB" sz="2000">
                <a:solidFill>
                  <a:srgbClr val="000000"/>
                </a:solidFill>
              </a:rPr>
              <a:t>Using a pencil, draw your design on the back of the paper, being careful not to press with your hand on the paper.</a:t>
            </a:r>
            <a:r>
              <a:rPr lang="en-GB" sz="2000"/>
              <a:t> </a:t>
            </a:r>
            <a:endParaRPr lang="en-GB" sz="2000">
              <a:cs typeface="Calibri"/>
            </a:endParaRPr>
          </a:p>
          <a:p>
            <a:pPr marL="457200" indent="-457200">
              <a:buFont typeface="+mj-lt"/>
              <a:buAutoNum type="arabicPeriod" startAt="7"/>
            </a:pPr>
            <a:endParaRPr lang="en-GB" sz="2000"/>
          </a:p>
          <a:p>
            <a:pPr marL="457200" indent="-457200">
              <a:buFont typeface="+mj-lt"/>
              <a:buAutoNum type="arabicPeriod" startAt="7"/>
            </a:pPr>
            <a:r>
              <a:rPr lang="en-GB" sz="2000">
                <a:solidFill>
                  <a:srgbClr val="000000"/>
                </a:solidFill>
              </a:rPr>
              <a:t>When you are done, gently peel the paper off to reveal your print!</a:t>
            </a:r>
            <a:r>
              <a:rPr lang="en-GB" sz="2000"/>
              <a:t> </a:t>
            </a:r>
            <a:endParaRPr lang="en-GB" sz="2000">
              <a:cs typeface="Calibri"/>
            </a:endParaRPr>
          </a:p>
        </p:txBody>
      </p:sp>
      <p:pic>
        <p:nvPicPr>
          <p:cNvPr id="2" name="Picture 4" descr="Diagram&#10;&#10;Description automatically generated">
            <a:extLst>
              <a:ext uri="{FF2B5EF4-FFF2-40B4-BE49-F238E27FC236}">
                <a16:creationId xmlns:a16="http://schemas.microsoft.com/office/drawing/2014/main" id="{E9409DA1-E78C-48E5-9E67-CC5F25A8C704}"/>
              </a:ext>
            </a:extLst>
          </p:cNvPr>
          <p:cNvPicPr>
            <a:picLocks noChangeAspect="1"/>
          </p:cNvPicPr>
          <p:nvPr/>
        </p:nvPicPr>
        <p:blipFill>
          <a:blip r:embed="rId4"/>
          <a:stretch>
            <a:fillRect/>
          </a:stretch>
        </p:blipFill>
        <p:spPr>
          <a:xfrm>
            <a:off x="6697250" y="312788"/>
            <a:ext cx="4997884" cy="4019494"/>
          </a:xfrm>
          <a:prstGeom prst="rect">
            <a:avLst/>
          </a:prstGeom>
        </p:spPr>
      </p:pic>
      <p:pic>
        <p:nvPicPr>
          <p:cNvPr id="7" name="Picture 7" descr="A picture containing text, businesscard&#10;&#10;Description automatically generated">
            <a:extLst>
              <a:ext uri="{FF2B5EF4-FFF2-40B4-BE49-F238E27FC236}">
                <a16:creationId xmlns:a16="http://schemas.microsoft.com/office/drawing/2014/main" id="{1E1E610A-D5A9-4764-BD60-6BBE79851D83}"/>
              </a:ext>
            </a:extLst>
          </p:cNvPr>
          <p:cNvPicPr>
            <a:picLocks noChangeAspect="1"/>
          </p:cNvPicPr>
          <p:nvPr/>
        </p:nvPicPr>
        <p:blipFill>
          <a:blip r:embed="rId5"/>
          <a:stretch>
            <a:fillRect/>
          </a:stretch>
        </p:blipFill>
        <p:spPr>
          <a:xfrm rot="2220000">
            <a:off x="7824592" y="3665226"/>
            <a:ext cx="2743200" cy="2951328"/>
          </a:xfrm>
          <a:prstGeom prst="rect">
            <a:avLst/>
          </a:prstGeom>
        </p:spPr>
      </p:pic>
    </p:spTree>
    <p:extLst>
      <p:ext uri="{BB962C8B-B14F-4D97-AF65-F5344CB8AC3E}">
        <p14:creationId xmlns:p14="http://schemas.microsoft.com/office/powerpoint/2010/main" val="6026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501069" y="2049517"/>
            <a:ext cx="11189861" cy="4385898"/>
          </a:xfrm>
        </p:spPr>
        <p:txBody>
          <a:bodyPr>
            <a:normAutofit/>
          </a:bodyPr>
          <a:lstStyle/>
          <a:p>
            <a:pPr marL="0" indent="0">
              <a:buNone/>
            </a:pPr>
            <a:endParaRPr lang="en-GB" sz="2000">
              <a:solidFill>
                <a:srgbClr val="000000"/>
              </a:solidFill>
            </a:endParaRPr>
          </a:p>
          <a:p>
            <a:pPr marL="0" indent="0">
              <a:buFontTx/>
              <a:buNone/>
            </a:pPr>
            <a:endParaRPr lang="en-GB">
              <a:solidFill>
                <a:srgbClr val="000000"/>
              </a:solidFill>
            </a:endParaRPr>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501070" y="441436"/>
            <a:ext cx="3879742" cy="714256"/>
          </a:xfrm>
          <a:prstGeom prst="rect">
            <a:avLst/>
          </a:prstGeom>
        </p:spPr>
      </p:pic>
      <p:sp>
        <p:nvSpPr>
          <p:cNvPr id="6" name="TextBox 5">
            <a:extLst>
              <a:ext uri="{FF2B5EF4-FFF2-40B4-BE49-F238E27FC236}">
                <a16:creationId xmlns:a16="http://schemas.microsoft.com/office/drawing/2014/main" id="{D42FE3E5-BB83-45E6-8251-946B52E09EDD}"/>
              </a:ext>
            </a:extLst>
          </p:cNvPr>
          <p:cNvSpPr txBox="1"/>
          <p:nvPr/>
        </p:nvSpPr>
        <p:spPr>
          <a:xfrm>
            <a:off x="501069" y="1438628"/>
            <a:ext cx="7901952" cy="523220"/>
          </a:xfrm>
          <a:prstGeom prst="rect">
            <a:avLst/>
          </a:prstGeom>
          <a:noFill/>
        </p:spPr>
        <p:txBody>
          <a:bodyPr wrap="square" lIns="91440" tIns="45720" rIns="91440" bIns="45720" anchor="t">
            <a:spAutoFit/>
          </a:bodyPr>
          <a:lstStyle/>
          <a:p>
            <a:r>
              <a:rPr lang="en-GB" sz="2800" b="1" i="0" u="none" strike="noStrike">
                <a:solidFill>
                  <a:srgbClr val="000000"/>
                </a:solidFill>
                <a:effectLst/>
                <a:latin typeface="Ink Free"/>
              </a:rPr>
              <a:t>Stage 3 - How to </a:t>
            </a:r>
            <a:r>
              <a:rPr lang="en-GB" sz="2800" b="1">
                <a:solidFill>
                  <a:srgbClr val="000000"/>
                </a:solidFill>
                <a:latin typeface="Ink Free"/>
              </a:rPr>
              <a:t>Monoprint</a:t>
            </a:r>
            <a:endParaRPr lang="en-GB" sz="4000" b="1">
              <a:solidFill>
                <a:srgbClr val="000000"/>
              </a:solidFill>
              <a:latin typeface="Ink Free" panose="03080402000500000000" pitchFamily="66" charset="0"/>
            </a:endParaRPr>
          </a:p>
        </p:txBody>
      </p:sp>
      <p:sp>
        <p:nvSpPr>
          <p:cNvPr id="12" name="TextBox 11">
            <a:extLst>
              <a:ext uri="{FF2B5EF4-FFF2-40B4-BE49-F238E27FC236}">
                <a16:creationId xmlns:a16="http://schemas.microsoft.com/office/drawing/2014/main" id="{52029963-4080-4EFB-A096-2CB6D7E38DEA}"/>
              </a:ext>
            </a:extLst>
          </p:cNvPr>
          <p:cNvSpPr txBox="1"/>
          <p:nvPr/>
        </p:nvSpPr>
        <p:spPr>
          <a:xfrm>
            <a:off x="501069" y="2235099"/>
            <a:ext cx="6169012" cy="4093428"/>
          </a:xfrm>
          <a:prstGeom prst="rect">
            <a:avLst/>
          </a:prstGeom>
          <a:noFill/>
        </p:spPr>
        <p:txBody>
          <a:bodyPr wrap="square">
            <a:spAutoFit/>
          </a:bodyPr>
          <a:lstStyle/>
          <a:p>
            <a:pPr marL="457200" indent="-457200">
              <a:buFont typeface="+mj-lt"/>
              <a:buAutoNum type="arabicPeriod" startAt="11"/>
            </a:pPr>
            <a:r>
              <a:rPr lang="en-GB" sz="2000" b="0" i="0" u="none" strike="noStrike">
                <a:solidFill>
                  <a:srgbClr val="000000"/>
                </a:solidFill>
                <a:effectLst/>
              </a:rPr>
              <a:t>To make another print, either re-roll the ink to go again or wash the acetate off and add a new colour.</a:t>
            </a:r>
            <a:r>
              <a:rPr lang="en-GB" sz="2000"/>
              <a:t> </a:t>
            </a:r>
            <a:endParaRPr lang="en-GB" sz="2000">
              <a:solidFill>
                <a:srgbClr val="000000"/>
              </a:solidFill>
            </a:endParaRPr>
          </a:p>
          <a:p>
            <a:pPr marL="457200" indent="-457200">
              <a:buFont typeface="+mj-lt"/>
              <a:buAutoNum type="arabicPeriod" startAt="11"/>
            </a:pPr>
            <a:endParaRPr lang="en-GB" sz="2000" b="0" i="0" u="none" strike="noStrike">
              <a:solidFill>
                <a:srgbClr val="000000"/>
              </a:solidFill>
              <a:effectLst/>
            </a:endParaRPr>
          </a:p>
          <a:p>
            <a:pPr marL="457200" indent="-457200">
              <a:buFont typeface="+mj-lt"/>
              <a:buAutoNum type="arabicPeriod" startAt="11"/>
            </a:pPr>
            <a:r>
              <a:rPr lang="en-GB" sz="2000" b="0" i="0" u="none" strike="noStrike">
                <a:solidFill>
                  <a:srgbClr val="000000"/>
                </a:solidFill>
                <a:effectLst/>
              </a:rPr>
              <a:t>Try experimenting with different pressures for different thicknesses in your lines.</a:t>
            </a:r>
            <a:r>
              <a:rPr lang="en-GB" sz="2000"/>
              <a:t> </a:t>
            </a:r>
            <a:endParaRPr lang="en-GB" sz="2000">
              <a:solidFill>
                <a:srgbClr val="000000"/>
              </a:solidFill>
            </a:endParaRPr>
          </a:p>
          <a:p>
            <a:pPr marL="457200" indent="-457200">
              <a:buFont typeface="+mj-lt"/>
              <a:buAutoNum type="arabicPeriod" startAt="11"/>
            </a:pPr>
            <a:endParaRPr lang="en-GB" sz="2000" b="0" i="0" u="none" strike="noStrike">
              <a:solidFill>
                <a:srgbClr val="000000"/>
              </a:solidFill>
              <a:effectLst/>
            </a:endParaRPr>
          </a:p>
          <a:p>
            <a:pPr marL="457200" indent="-457200">
              <a:buFont typeface="+mj-lt"/>
              <a:buAutoNum type="arabicPeriod" startAt="11"/>
            </a:pPr>
            <a:r>
              <a:rPr lang="en-GB" sz="2000" b="0" i="0" u="none" strike="noStrike">
                <a:solidFill>
                  <a:srgbClr val="000000"/>
                </a:solidFill>
                <a:effectLst/>
              </a:rPr>
              <a:t>Once your prints are fully dry, cut them up and stick them into the different pages of your zine.</a:t>
            </a:r>
          </a:p>
          <a:p>
            <a:pPr marL="342900" indent="-342900">
              <a:buFont typeface="+mj-lt"/>
              <a:buAutoNum type="arabicPeriod" startAt="11"/>
            </a:pPr>
            <a:endParaRPr lang="en-GB" sz="2000">
              <a:solidFill>
                <a:srgbClr val="000000"/>
              </a:solidFill>
            </a:endParaRPr>
          </a:p>
          <a:p>
            <a:pPr marL="457200" indent="-457200">
              <a:buFont typeface="+mj-lt"/>
              <a:buAutoNum type="arabicPeriod" startAt="11"/>
            </a:pPr>
            <a:r>
              <a:rPr lang="en-GB" sz="2000" b="0" i="0" u="none" strike="noStrike">
                <a:solidFill>
                  <a:srgbClr val="000000"/>
                </a:solidFill>
                <a:effectLst/>
              </a:rPr>
              <a:t>Add a title page to your zine and </a:t>
            </a:r>
            <a:r>
              <a:rPr lang="en-GB" sz="2000" b="0" i="0" u="none" strike="noStrike">
                <a:effectLst/>
              </a:rPr>
              <a:t>annotations</a:t>
            </a:r>
            <a:r>
              <a:rPr lang="en-GB" sz="2000" b="0" i="0" u="none" strike="noStrike">
                <a:solidFill>
                  <a:srgbClr val="000000"/>
                </a:solidFill>
                <a:effectLst/>
              </a:rPr>
              <a:t> (explanatory notes) which explain the lifecycle stages of your animal.</a:t>
            </a:r>
            <a:r>
              <a:rPr lang="en-GB" sz="2000"/>
              <a:t> </a:t>
            </a:r>
          </a:p>
          <a:p>
            <a:endParaRPr lang="en-GB" sz="2000"/>
          </a:p>
        </p:txBody>
      </p:sp>
      <p:pic>
        <p:nvPicPr>
          <p:cNvPr id="2" name="Picture 4" descr="A picture containing text, picture frame&#10;&#10;Description automatically generated">
            <a:extLst>
              <a:ext uri="{FF2B5EF4-FFF2-40B4-BE49-F238E27FC236}">
                <a16:creationId xmlns:a16="http://schemas.microsoft.com/office/drawing/2014/main" id="{187F0B55-C09A-429E-B0C8-597CFB01C9B3}"/>
              </a:ext>
            </a:extLst>
          </p:cNvPr>
          <p:cNvPicPr>
            <a:picLocks noChangeAspect="1"/>
          </p:cNvPicPr>
          <p:nvPr/>
        </p:nvPicPr>
        <p:blipFill>
          <a:blip r:embed="rId4"/>
          <a:stretch>
            <a:fillRect/>
          </a:stretch>
        </p:blipFill>
        <p:spPr>
          <a:xfrm>
            <a:off x="8857989" y="823804"/>
            <a:ext cx="2743200" cy="3310612"/>
          </a:xfrm>
          <a:prstGeom prst="rect">
            <a:avLst/>
          </a:prstGeom>
        </p:spPr>
      </p:pic>
      <p:pic>
        <p:nvPicPr>
          <p:cNvPr id="5" name="Picture 6" descr="A picture containing text&#10;&#10;Description automatically generated">
            <a:extLst>
              <a:ext uri="{FF2B5EF4-FFF2-40B4-BE49-F238E27FC236}">
                <a16:creationId xmlns:a16="http://schemas.microsoft.com/office/drawing/2014/main" id="{4A8953E2-45A0-459C-A6DC-C68F3CF385B2}"/>
              </a:ext>
            </a:extLst>
          </p:cNvPr>
          <p:cNvPicPr>
            <a:picLocks noChangeAspect="1"/>
          </p:cNvPicPr>
          <p:nvPr/>
        </p:nvPicPr>
        <p:blipFill>
          <a:blip r:embed="rId5"/>
          <a:stretch>
            <a:fillRect/>
          </a:stretch>
        </p:blipFill>
        <p:spPr>
          <a:xfrm>
            <a:off x="6843386" y="408459"/>
            <a:ext cx="2743200" cy="2951328"/>
          </a:xfrm>
          <a:prstGeom prst="rect">
            <a:avLst/>
          </a:prstGeom>
        </p:spPr>
      </p:pic>
      <p:pic>
        <p:nvPicPr>
          <p:cNvPr id="7" name="Picture 11" descr="A picture containing text&#10;&#10;Description automatically generated">
            <a:extLst>
              <a:ext uri="{FF2B5EF4-FFF2-40B4-BE49-F238E27FC236}">
                <a16:creationId xmlns:a16="http://schemas.microsoft.com/office/drawing/2014/main" id="{9A5B4830-405B-4D60-81CE-BB114BF682CC}"/>
              </a:ext>
            </a:extLst>
          </p:cNvPr>
          <p:cNvPicPr>
            <a:picLocks noChangeAspect="1"/>
          </p:cNvPicPr>
          <p:nvPr/>
        </p:nvPicPr>
        <p:blipFill>
          <a:blip r:embed="rId6"/>
          <a:stretch>
            <a:fillRect/>
          </a:stretch>
        </p:blipFill>
        <p:spPr>
          <a:xfrm>
            <a:off x="7389939" y="3740565"/>
            <a:ext cx="2194560" cy="2430439"/>
          </a:xfrm>
          <a:prstGeom prst="rect">
            <a:avLst/>
          </a:prstGeom>
        </p:spPr>
      </p:pic>
    </p:spTree>
    <p:extLst>
      <p:ext uri="{BB962C8B-B14F-4D97-AF65-F5344CB8AC3E}">
        <p14:creationId xmlns:p14="http://schemas.microsoft.com/office/powerpoint/2010/main" val="412531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CF2FDA4-E250-4E4F-9E80-620CDF84D49F}"/>
              </a:ext>
            </a:extLst>
          </p:cNvPr>
          <p:cNvSpPr/>
          <p:nvPr/>
        </p:nvSpPr>
        <p:spPr>
          <a:xfrm>
            <a:off x="-10438" y="2332424"/>
            <a:ext cx="4261855" cy="605581"/>
          </a:xfrm>
          <a:prstGeom prst="rect">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a:solidFill>
                  <a:schemeClr val="tx1"/>
                </a:solidFill>
                <a:hlinkClick r:id="rId3">
                  <a:extLst>
                    <a:ext uri="{A12FA001-AC4F-418D-AE19-62706E023703}">
                      <ahyp:hlinkClr xmlns:ahyp="http://schemas.microsoft.com/office/drawing/2018/hyperlinkcolor" val="tx"/>
                    </a:ext>
                  </a:extLst>
                </a:hlinkClick>
              </a:rPr>
              <a:t>Sangeeta Gupta </a:t>
            </a:r>
            <a:endParaRPr lang="en-US" sz="3200" b="1">
              <a:solidFill>
                <a:schemeClr val="tx1"/>
              </a:solidFill>
            </a:endParaRPr>
          </a:p>
        </p:txBody>
      </p:sp>
      <p:pic>
        <p:nvPicPr>
          <p:cNvPr id="7" name="Picture 7">
            <a:extLst>
              <a:ext uri="{FF2B5EF4-FFF2-40B4-BE49-F238E27FC236}">
                <a16:creationId xmlns:a16="http://schemas.microsoft.com/office/drawing/2014/main" id="{7C711223-68F8-457C-8E1A-1F9262CE32A7}"/>
              </a:ext>
            </a:extLst>
          </p:cNvPr>
          <p:cNvPicPr>
            <a:picLocks noChangeAspect="1"/>
          </p:cNvPicPr>
          <p:nvPr/>
        </p:nvPicPr>
        <p:blipFill>
          <a:blip r:embed="rId4"/>
          <a:stretch>
            <a:fillRect/>
          </a:stretch>
        </p:blipFill>
        <p:spPr>
          <a:xfrm>
            <a:off x="794597" y="755396"/>
            <a:ext cx="6426200" cy="935155"/>
          </a:xfrm>
          <a:prstGeom prst="rect">
            <a:avLst/>
          </a:prstGeom>
        </p:spPr>
      </p:pic>
      <p:sp>
        <p:nvSpPr>
          <p:cNvPr id="5" name="Rectangle 4">
            <a:extLst>
              <a:ext uri="{FF2B5EF4-FFF2-40B4-BE49-F238E27FC236}">
                <a16:creationId xmlns:a16="http://schemas.microsoft.com/office/drawing/2014/main" id="{ADC7DA84-AA68-4493-95B1-DF1F8C5E8D74}"/>
              </a:ext>
            </a:extLst>
          </p:cNvPr>
          <p:cNvSpPr/>
          <p:nvPr/>
        </p:nvSpPr>
        <p:spPr>
          <a:xfrm>
            <a:off x="-10438" y="3579878"/>
            <a:ext cx="4261855" cy="605581"/>
          </a:xfrm>
          <a:prstGeom prst="rect">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a:solidFill>
                  <a:schemeClr val="tx1"/>
                </a:solidFill>
                <a:hlinkClick r:id="rId5">
                  <a:extLst>
                    <a:ext uri="{A12FA001-AC4F-418D-AE19-62706E023703}">
                      <ahyp:hlinkClr xmlns:ahyp="http://schemas.microsoft.com/office/drawing/2018/hyperlinkcolor" val="tx"/>
                    </a:ext>
                  </a:extLst>
                </a:hlinkClick>
              </a:rPr>
              <a:t>Georgina Brown </a:t>
            </a:r>
            <a:endParaRPr lang="en-US" sz="3200" b="1">
              <a:solidFill>
                <a:schemeClr val="tx1"/>
              </a:solidFill>
            </a:endParaRPr>
          </a:p>
        </p:txBody>
      </p:sp>
      <p:sp>
        <p:nvSpPr>
          <p:cNvPr id="6" name="Rectangle 5">
            <a:extLst>
              <a:ext uri="{FF2B5EF4-FFF2-40B4-BE49-F238E27FC236}">
                <a16:creationId xmlns:a16="http://schemas.microsoft.com/office/drawing/2014/main" id="{B8715608-11FE-422F-A91A-765B3E992E53}"/>
              </a:ext>
            </a:extLst>
          </p:cNvPr>
          <p:cNvSpPr/>
          <p:nvPr/>
        </p:nvSpPr>
        <p:spPr>
          <a:xfrm>
            <a:off x="-10438" y="4827332"/>
            <a:ext cx="4261855" cy="605581"/>
          </a:xfrm>
          <a:prstGeom prst="rect">
            <a:avLst/>
          </a:prstGeom>
          <a:solidFill>
            <a:srgbClr val="FAC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200" b="1">
              <a:solidFill>
                <a:schemeClr val="tx1"/>
              </a:solidFill>
              <a:hlinkClick r:id="rId6">
                <a:extLst>
                  <a:ext uri="{A12FA001-AC4F-418D-AE19-62706E023703}">
                    <ahyp:hlinkClr xmlns:ahyp="http://schemas.microsoft.com/office/drawing/2018/hyperlinkcolor" val="tx"/>
                  </a:ext>
                </a:extLst>
              </a:hlinkClick>
            </a:endParaRPr>
          </a:p>
          <a:p>
            <a:pPr algn="r"/>
            <a:r>
              <a:rPr lang="en-GB" sz="3200" b="1" err="1">
                <a:solidFill>
                  <a:schemeClr val="tx1"/>
                </a:solidFill>
                <a:hlinkClick r:id="rId6">
                  <a:extLst>
                    <a:ext uri="{A12FA001-AC4F-418D-AE19-62706E023703}">
                      <ahyp:hlinkClr xmlns:ahyp="http://schemas.microsoft.com/office/drawing/2018/hyperlinkcolor" val="tx"/>
                    </a:ext>
                  </a:extLst>
                </a:hlinkClick>
              </a:rPr>
              <a:t>Naum</a:t>
            </a:r>
            <a:r>
              <a:rPr lang="en-GB" sz="3200" b="1">
                <a:solidFill>
                  <a:schemeClr val="tx1"/>
                </a:solidFill>
                <a:hlinkClick r:id="rId6">
                  <a:extLst>
                    <a:ext uri="{A12FA001-AC4F-418D-AE19-62706E023703}">
                      <ahyp:hlinkClr xmlns:ahyp="http://schemas.microsoft.com/office/drawing/2018/hyperlinkcolor" val="tx"/>
                    </a:ext>
                  </a:extLst>
                </a:hlinkClick>
              </a:rPr>
              <a:t> Gabo </a:t>
            </a:r>
            <a:endParaRPr lang="en-GB" sz="3200" b="1">
              <a:solidFill>
                <a:schemeClr val="tx1"/>
              </a:solidFill>
            </a:endParaRPr>
          </a:p>
          <a:p>
            <a:pPr algn="r"/>
            <a:endParaRPr lang="en-US" sz="3200" b="1">
              <a:solidFill>
                <a:schemeClr val="tx1"/>
              </a:solidFill>
            </a:endParaRPr>
          </a:p>
        </p:txBody>
      </p:sp>
      <p:sp>
        <p:nvSpPr>
          <p:cNvPr id="15" name="TextBox 14">
            <a:extLst>
              <a:ext uri="{FF2B5EF4-FFF2-40B4-BE49-F238E27FC236}">
                <a16:creationId xmlns:a16="http://schemas.microsoft.com/office/drawing/2014/main" id="{A5331E0D-7E08-4360-8073-42AE13244501}"/>
              </a:ext>
            </a:extLst>
          </p:cNvPr>
          <p:cNvSpPr txBox="1"/>
          <p:nvPr/>
        </p:nvSpPr>
        <p:spPr>
          <a:xfrm>
            <a:off x="4850071" y="2220674"/>
            <a:ext cx="6750268" cy="3323987"/>
          </a:xfrm>
          <a:prstGeom prst="rect">
            <a:avLst/>
          </a:prstGeom>
          <a:noFill/>
        </p:spPr>
        <p:txBody>
          <a:bodyPr wrap="square">
            <a:spAutoFit/>
          </a:bodyPr>
          <a:lstStyle/>
          <a:p>
            <a:r>
              <a:rPr lang="en-GB" sz="2000" i="1">
                <a:solidFill>
                  <a:srgbClr val="000000"/>
                </a:solidFill>
              </a:rPr>
              <a:t>“</a:t>
            </a:r>
            <a:r>
              <a:rPr lang="en-GB" sz="2000" b="0" i="1" u="none" strike="noStrike">
                <a:solidFill>
                  <a:srgbClr val="000000"/>
                </a:solidFill>
                <a:effectLst/>
              </a:rPr>
              <a:t>Look at Sangeeta's abstract prints. Look at ways of creating backgrounds for prints'' </a:t>
            </a:r>
            <a:r>
              <a:rPr lang="en-GB" sz="2000" b="0" i="0" u="none" strike="noStrike">
                <a:solidFill>
                  <a:srgbClr val="000000"/>
                </a:solidFill>
                <a:effectLst/>
              </a:rPr>
              <a:t>Gill</a:t>
            </a:r>
            <a:r>
              <a:rPr lang="en-GB" sz="2000"/>
              <a:t> </a:t>
            </a:r>
          </a:p>
          <a:p>
            <a:endParaRPr lang="en-GB" sz="2000" b="0" i="0" u="none" strike="noStrike">
              <a:solidFill>
                <a:srgbClr val="000000"/>
              </a:solidFill>
              <a:effectLst/>
            </a:endParaRPr>
          </a:p>
          <a:p>
            <a:endParaRPr lang="en-GB" sz="2000" b="0" i="0" u="none" strike="noStrike">
              <a:solidFill>
                <a:srgbClr val="000000"/>
              </a:solidFill>
              <a:effectLst/>
            </a:endParaRPr>
          </a:p>
          <a:p>
            <a:r>
              <a:rPr lang="en-GB" sz="2000" i="1">
                <a:solidFill>
                  <a:srgbClr val="000000"/>
                </a:solidFill>
              </a:rPr>
              <a:t>“</a:t>
            </a:r>
            <a:r>
              <a:rPr lang="en-GB" sz="2000" b="0" i="1" u="none" strike="noStrike">
                <a:solidFill>
                  <a:srgbClr val="000000"/>
                </a:solidFill>
                <a:effectLst/>
              </a:rPr>
              <a:t>For detail in drawings into ink. Create layered monoprints using the two techniques - perhaps using some of the animals and fossils studied in the science investigations'' </a:t>
            </a:r>
            <a:r>
              <a:rPr lang="en-GB" sz="2000" b="0" i="0" u="none" strike="noStrike">
                <a:solidFill>
                  <a:srgbClr val="000000"/>
                </a:solidFill>
                <a:effectLst/>
              </a:rPr>
              <a:t>Gill</a:t>
            </a:r>
            <a:r>
              <a:rPr lang="en-GB" sz="2000"/>
              <a:t> </a:t>
            </a:r>
          </a:p>
          <a:p>
            <a:endParaRPr lang="en-GB" sz="1050" b="0" i="0" u="none" strike="noStrike">
              <a:solidFill>
                <a:srgbClr val="000000"/>
              </a:solidFill>
              <a:effectLst/>
            </a:endParaRPr>
          </a:p>
          <a:p>
            <a:endParaRPr lang="en-GB" b="0" i="0" u="none" strike="noStrike">
              <a:solidFill>
                <a:srgbClr val="000000"/>
              </a:solidFill>
              <a:effectLst/>
            </a:endParaRPr>
          </a:p>
          <a:p>
            <a:r>
              <a:rPr lang="en-GB" sz="2000" i="1">
                <a:solidFill>
                  <a:srgbClr val="000000"/>
                </a:solidFill>
              </a:rPr>
              <a:t>“</a:t>
            </a:r>
            <a:r>
              <a:rPr lang="en-GB" sz="2000" b="0" i="1" u="none" strike="noStrike">
                <a:solidFill>
                  <a:srgbClr val="000000"/>
                </a:solidFill>
                <a:effectLst/>
              </a:rPr>
              <a:t>I have always really loved Gabo's monoprint series, and how he draws so carefully directly into the ink'' </a:t>
            </a:r>
            <a:r>
              <a:rPr lang="en-GB" sz="2000" b="0" i="0" u="none" strike="noStrike">
                <a:solidFill>
                  <a:srgbClr val="000000"/>
                </a:solidFill>
                <a:effectLst/>
              </a:rPr>
              <a:t>Kaitlin</a:t>
            </a:r>
            <a:r>
              <a:rPr lang="en-GB" sz="2000"/>
              <a:t> </a:t>
            </a:r>
            <a:endParaRPr lang="en-GB" sz="2000" b="0" i="0" u="none" strike="noStrike">
              <a:solidFill>
                <a:srgbClr val="000000"/>
              </a:solidFill>
              <a:effectLst/>
            </a:endParaRPr>
          </a:p>
        </p:txBody>
      </p:sp>
    </p:spTree>
    <p:extLst>
      <p:ext uri="{BB962C8B-B14F-4D97-AF65-F5344CB8AC3E}">
        <p14:creationId xmlns:p14="http://schemas.microsoft.com/office/powerpoint/2010/main" val="10214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F64281-736F-48B2-ABA2-4579880EA43E}"/>
              </a:ext>
            </a:extLst>
          </p:cNvPr>
          <p:cNvSpPr>
            <a:spLocks noGrp="1"/>
          </p:cNvSpPr>
          <p:nvPr>
            <p:ph idx="1"/>
          </p:nvPr>
        </p:nvSpPr>
        <p:spPr>
          <a:xfrm>
            <a:off x="904240" y="1496103"/>
            <a:ext cx="5488858" cy="4910138"/>
          </a:xfrm>
        </p:spPr>
        <p:txBody>
          <a:bodyPr vert="horz" lIns="91440" tIns="45720" rIns="91440" bIns="45720" rtlCol="0" anchor="t">
            <a:normAutofit/>
          </a:bodyPr>
          <a:lstStyle/>
          <a:p>
            <a:pPr marL="0" indent="0">
              <a:buNone/>
            </a:pPr>
            <a:r>
              <a:rPr lang="en-GB" sz="1400" b="1">
                <a:latin typeface="Ink Free"/>
              </a:rPr>
              <a:t>Authors: </a:t>
            </a:r>
          </a:p>
          <a:p>
            <a:pPr marL="0" indent="0">
              <a:buNone/>
            </a:pPr>
            <a:r>
              <a:rPr lang="en-GB" sz="1400"/>
              <a:t>Kaitlin Ferguson, Artist</a:t>
            </a:r>
            <a:endParaRPr lang="en-GB" sz="1400">
              <a:cs typeface="Calibri"/>
            </a:endParaRPr>
          </a:p>
          <a:p>
            <a:pPr marL="0" indent="0">
              <a:buNone/>
            </a:pPr>
            <a:r>
              <a:rPr lang="en-GB" sz="1400"/>
              <a:t>Gill Sekatawa, Art and Design Lead, Nelson Academy</a:t>
            </a:r>
          </a:p>
          <a:p>
            <a:pPr marL="0" indent="0">
              <a:buNone/>
            </a:pPr>
            <a:r>
              <a:rPr lang="en-GB" sz="1400"/>
              <a:t>Sarah Melia, Science Lead, Nelson Academy</a:t>
            </a:r>
          </a:p>
          <a:p>
            <a:pPr marL="0" indent="0">
              <a:buNone/>
            </a:pPr>
            <a:endParaRPr lang="en-GB" sz="1400" b="1">
              <a:latin typeface="Ink Free"/>
            </a:endParaRPr>
          </a:p>
          <a:p>
            <a:pPr marL="0" indent="0">
              <a:buNone/>
            </a:pPr>
            <a:r>
              <a:rPr lang="en-GB" sz="1400" b="1">
                <a:latin typeface="Ink Free"/>
              </a:rPr>
              <a:t>Illustrator: </a:t>
            </a:r>
          </a:p>
          <a:p>
            <a:pPr marL="0" indent="0">
              <a:buNone/>
            </a:pPr>
            <a:r>
              <a:rPr lang="en-GB" sz="1400"/>
              <a:t>Sophie Clouston, Creative Arts East</a:t>
            </a:r>
            <a:endParaRPr lang="en-GB" sz="1400">
              <a:cs typeface="Calibri"/>
            </a:endParaRPr>
          </a:p>
          <a:p>
            <a:pPr marL="0" indent="0">
              <a:buNone/>
            </a:pPr>
            <a:endParaRPr lang="en-GB" sz="1400" b="1">
              <a:latin typeface="Ink Free"/>
            </a:endParaRPr>
          </a:p>
          <a:p>
            <a:pPr marL="0" indent="0">
              <a:buNone/>
            </a:pPr>
            <a:r>
              <a:rPr lang="en-GB" sz="1400" b="1">
                <a:latin typeface="Ink Free"/>
              </a:rPr>
              <a:t>Commissioned and produced in 2021 by:</a:t>
            </a:r>
          </a:p>
          <a:p>
            <a:pPr marL="0" indent="0">
              <a:buNone/>
            </a:pPr>
            <a:r>
              <a:rPr lang="en-GB" sz="1400"/>
              <a:t>Barbican Creative Learning</a:t>
            </a:r>
            <a:endParaRPr lang="en-GB" sz="1400">
              <a:cs typeface="Calibri"/>
            </a:endParaRPr>
          </a:p>
          <a:p>
            <a:pPr marL="0" indent="0">
              <a:buNone/>
            </a:pPr>
            <a:r>
              <a:rPr lang="en-GB" sz="1400"/>
              <a:t>Creative Arts East for PEACH West Norfolk</a:t>
            </a:r>
          </a:p>
          <a:p>
            <a:pPr marL="0" indent="0">
              <a:buNone/>
            </a:pPr>
            <a:endParaRPr lang="en-GB">
              <a:cs typeface="Calibri"/>
            </a:endParaRPr>
          </a:p>
          <a:p>
            <a:pPr marL="0" indent="0">
              <a:buNone/>
            </a:pPr>
            <a:endParaRPr lang="en-GB">
              <a:cs typeface="Calibri"/>
            </a:endParaRPr>
          </a:p>
          <a:p>
            <a:pPr marL="0" indent="0">
              <a:buNone/>
            </a:pPr>
            <a:endParaRPr lang="en-GB" sz="4400" b="1">
              <a:latin typeface="Ink Free"/>
              <a:cs typeface="Calibri"/>
            </a:endParaRPr>
          </a:p>
          <a:p>
            <a:pPr marL="0" indent="0">
              <a:buNone/>
            </a:pPr>
            <a:endParaRPr lang="en-GB" sz="4400" b="1">
              <a:latin typeface="Ink Free"/>
            </a:endParaRPr>
          </a:p>
          <a:p>
            <a:pPr marL="0" indent="0">
              <a:buNone/>
            </a:pPr>
            <a:endParaRPr lang="en-GB"/>
          </a:p>
          <a:p>
            <a:pPr marL="0" indent="0">
              <a:buNone/>
            </a:pPr>
            <a:endParaRPr lang="en-GB"/>
          </a:p>
          <a:p>
            <a:pPr marL="0" indent="0">
              <a:buNone/>
            </a:pPr>
            <a:endParaRPr lang="en-GB"/>
          </a:p>
        </p:txBody>
      </p:sp>
      <p:pic>
        <p:nvPicPr>
          <p:cNvPr id="6" name="Picture 6" descr="A picture containing dark, lit&#10;&#10;Description automatically generated">
            <a:extLst>
              <a:ext uri="{FF2B5EF4-FFF2-40B4-BE49-F238E27FC236}">
                <a16:creationId xmlns:a16="http://schemas.microsoft.com/office/drawing/2014/main" id="{D3C5B2C5-566B-4345-A7E6-DB865B2E1196}"/>
              </a:ext>
            </a:extLst>
          </p:cNvPr>
          <p:cNvPicPr>
            <a:picLocks noChangeAspect="1"/>
          </p:cNvPicPr>
          <p:nvPr/>
        </p:nvPicPr>
        <p:blipFill>
          <a:blip r:embed="rId3"/>
          <a:stretch>
            <a:fillRect/>
          </a:stretch>
        </p:blipFill>
        <p:spPr>
          <a:xfrm>
            <a:off x="904240" y="567690"/>
            <a:ext cx="2367280" cy="612140"/>
          </a:xfrm>
          <a:prstGeom prst="rect">
            <a:avLst/>
          </a:prstGeom>
        </p:spPr>
      </p:pic>
      <p:sp>
        <p:nvSpPr>
          <p:cNvPr id="7" name="TextBox 6">
            <a:extLst>
              <a:ext uri="{FF2B5EF4-FFF2-40B4-BE49-F238E27FC236}">
                <a16:creationId xmlns:a16="http://schemas.microsoft.com/office/drawing/2014/main" id="{FDA1B723-34E0-4258-ACDC-383A62D3D21C}"/>
              </a:ext>
            </a:extLst>
          </p:cNvPr>
          <p:cNvSpPr txBox="1"/>
          <p:nvPr/>
        </p:nvSpPr>
        <p:spPr>
          <a:xfrm>
            <a:off x="5034430" y="2486232"/>
            <a:ext cx="4972160" cy="2846933"/>
          </a:xfrm>
          <a:prstGeom prst="rect">
            <a:avLst/>
          </a:prstGeom>
          <a:noFill/>
          <a:ln>
            <a:noFill/>
          </a:ln>
        </p:spPr>
        <p:txBody>
          <a:bodyPr wrap="square">
            <a:spAutoFit/>
          </a:bodyPr>
          <a:lstStyle/>
          <a:p>
            <a:pPr marL="0" indent="0">
              <a:buNone/>
            </a:pPr>
            <a:r>
              <a:rPr lang="en-GB" sz="1400" b="1">
                <a:latin typeface="Ink Free"/>
              </a:rPr>
              <a:t>Attribution:</a:t>
            </a:r>
          </a:p>
          <a:p>
            <a:pPr marL="0" indent="0">
              <a:buNone/>
            </a:pPr>
            <a:r>
              <a:rPr lang="en-GB" sz="1500">
                <a:cs typeface="Calibri"/>
              </a:rPr>
              <a:t>You are welcome to share this resource with colleagues and adapt it as you see fit. Please note that if you do so, the following credit line must be used:</a:t>
            </a:r>
          </a:p>
          <a:p>
            <a:pPr marL="0" indent="0">
              <a:buNone/>
            </a:pPr>
            <a:r>
              <a:rPr lang="en-GB" sz="1500">
                <a:cs typeface="Calibri"/>
              </a:rPr>
              <a:t> </a:t>
            </a:r>
          </a:p>
          <a:p>
            <a:pPr marL="0" indent="0">
              <a:buNone/>
            </a:pPr>
            <a:r>
              <a:rPr lang="en-GB" sz="1500" i="1">
                <a:cs typeface="Calibri"/>
              </a:rPr>
              <a:t>Taken from Teacher Lab: Teaching Primary Science through Creativity, written by Kaitlin Ferguson, Gill Sekatawa and Sarah Melia. Illustrations by Sophie Clouston. Commissioned by Barbican Creative Learning and Creative Arts East. With support from the </a:t>
            </a:r>
            <a:r>
              <a:rPr lang="en-GB" sz="1500" i="1" err="1">
                <a:cs typeface="Calibri"/>
              </a:rPr>
              <a:t>Esmée</a:t>
            </a:r>
            <a:r>
              <a:rPr lang="en-GB" sz="1500" i="1">
                <a:cs typeface="Calibri"/>
              </a:rPr>
              <a:t> Fairbairn Foundation and Nelson Academy, Downham Market. Teacher Lab is a Barbican Creative Learning programme</a:t>
            </a:r>
          </a:p>
        </p:txBody>
      </p:sp>
      <p:pic>
        <p:nvPicPr>
          <p:cNvPr id="2" name="Picture 4" descr="Text&#10;&#10;Description automatically generated">
            <a:extLst>
              <a:ext uri="{FF2B5EF4-FFF2-40B4-BE49-F238E27FC236}">
                <a16:creationId xmlns:a16="http://schemas.microsoft.com/office/drawing/2014/main" id="{40D7055B-F9E8-45EF-A6C4-E242869616BF}"/>
              </a:ext>
            </a:extLst>
          </p:cNvPr>
          <p:cNvPicPr>
            <a:picLocks noChangeAspect="1"/>
          </p:cNvPicPr>
          <p:nvPr/>
        </p:nvPicPr>
        <p:blipFill>
          <a:blip r:embed="rId4"/>
          <a:stretch>
            <a:fillRect/>
          </a:stretch>
        </p:blipFill>
        <p:spPr>
          <a:xfrm>
            <a:off x="236458" y="5487053"/>
            <a:ext cx="2743200" cy="1235461"/>
          </a:xfrm>
          <a:prstGeom prst="rect">
            <a:avLst/>
          </a:prstGeom>
        </p:spPr>
      </p:pic>
      <p:sp>
        <p:nvSpPr>
          <p:cNvPr id="5" name="TextBox 4">
            <a:extLst>
              <a:ext uri="{FF2B5EF4-FFF2-40B4-BE49-F238E27FC236}">
                <a16:creationId xmlns:a16="http://schemas.microsoft.com/office/drawing/2014/main" id="{7AF14A76-7B1F-4F32-8834-9F4DDEC08B14}"/>
              </a:ext>
            </a:extLst>
          </p:cNvPr>
          <p:cNvSpPr txBox="1"/>
          <p:nvPr/>
        </p:nvSpPr>
        <p:spPr>
          <a:xfrm>
            <a:off x="5034430" y="1496103"/>
            <a:ext cx="4505498" cy="1015663"/>
          </a:xfrm>
          <a:prstGeom prst="rect">
            <a:avLst/>
          </a:prstGeom>
          <a:noFill/>
        </p:spPr>
        <p:txBody>
          <a:bodyPr wrap="square" rtlCol="0">
            <a:spAutoFit/>
          </a:bodyPr>
          <a:lstStyle/>
          <a:p>
            <a:pPr marL="0" indent="0">
              <a:buNone/>
            </a:pPr>
            <a:r>
              <a:rPr lang="en-GB" sz="1400" b="1">
                <a:latin typeface="Ink Free"/>
              </a:rPr>
              <a:t>With thanks to:</a:t>
            </a:r>
          </a:p>
          <a:p>
            <a:pPr marL="0" indent="0">
              <a:buNone/>
            </a:pPr>
            <a:r>
              <a:rPr lang="en-GB" sz="1400"/>
              <a:t>Staff and students at Nelson Academy, Downham Market</a:t>
            </a:r>
            <a:endParaRPr lang="en-GB" sz="1400">
              <a:cs typeface="Calibri"/>
            </a:endParaRPr>
          </a:p>
          <a:p>
            <a:pPr marL="0" indent="0">
              <a:buNone/>
            </a:pPr>
            <a:r>
              <a:rPr lang="en-GB" sz="1400"/>
              <a:t>Norfolk and Norwich Festival Bridge</a:t>
            </a:r>
            <a:endParaRPr lang="en-GB" sz="1400">
              <a:cs typeface="Calibri"/>
            </a:endParaRPr>
          </a:p>
          <a:p>
            <a:endParaRPr lang="en-GB"/>
          </a:p>
        </p:txBody>
      </p:sp>
      <p:pic>
        <p:nvPicPr>
          <p:cNvPr id="4" name="Picture 6">
            <a:extLst>
              <a:ext uri="{FF2B5EF4-FFF2-40B4-BE49-F238E27FC236}">
                <a16:creationId xmlns:a16="http://schemas.microsoft.com/office/drawing/2014/main" id="{AE26DDF5-0999-417C-B5D0-B1CB604181E7}"/>
              </a:ext>
            </a:extLst>
          </p:cNvPr>
          <p:cNvPicPr>
            <a:picLocks noChangeAspect="1"/>
          </p:cNvPicPr>
          <p:nvPr/>
        </p:nvPicPr>
        <p:blipFill>
          <a:blip r:embed="rId5"/>
          <a:stretch>
            <a:fillRect/>
          </a:stretch>
        </p:blipFill>
        <p:spPr>
          <a:xfrm>
            <a:off x="10006590" y="4497651"/>
            <a:ext cx="1948952" cy="2224863"/>
          </a:xfrm>
          <a:prstGeom prst="rect">
            <a:avLst/>
          </a:prstGeom>
        </p:spPr>
      </p:pic>
    </p:spTree>
    <p:extLst>
      <p:ext uri="{BB962C8B-B14F-4D97-AF65-F5344CB8AC3E}">
        <p14:creationId xmlns:p14="http://schemas.microsoft.com/office/powerpoint/2010/main" val="2175207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A1EE9A-5C4E-4B5C-96A3-113C16ABB14C}"/>
              </a:ext>
            </a:extLst>
          </p:cNvPr>
          <p:cNvSpPr>
            <a:spLocks noGrp="1"/>
          </p:cNvSpPr>
          <p:nvPr>
            <p:ph idx="1"/>
          </p:nvPr>
        </p:nvSpPr>
        <p:spPr>
          <a:xfrm>
            <a:off x="853440" y="1725765"/>
            <a:ext cx="9662160" cy="4351338"/>
          </a:xfrm>
        </p:spPr>
        <p:txBody>
          <a:bodyPr vert="horz" lIns="91440" tIns="45720" rIns="91440" bIns="45720" rtlCol="0" anchor="t">
            <a:normAutofit lnSpcReduction="10000"/>
          </a:bodyPr>
          <a:lstStyle/>
          <a:p>
            <a:pPr marL="0" indent="0">
              <a:buNone/>
            </a:pPr>
            <a:r>
              <a:rPr lang="en-GB" sz="2400" i="1"/>
              <a:t>Below are some links to more resources for supporting creativity in learners:</a:t>
            </a:r>
          </a:p>
          <a:p>
            <a:pPr marL="0" indent="0">
              <a:buNone/>
            </a:pPr>
            <a:endParaRPr lang="en-GB" sz="1050" i="1"/>
          </a:p>
          <a:p>
            <a:pPr marL="0" indent="0">
              <a:buNone/>
            </a:pPr>
            <a:r>
              <a:rPr lang="en-GB" sz="2400" i="1">
                <a:hlinkClick r:id="rId3"/>
              </a:rPr>
              <a:t>https://www.researchgate.net/publication/305218451_A_Five_Dimensional_Model_of_Creativity_and_its_Assessment_in_Schools</a:t>
            </a:r>
            <a:r>
              <a:rPr lang="en-GB" sz="2400" i="1"/>
              <a:t> </a:t>
            </a:r>
          </a:p>
          <a:p>
            <a:pPr marL="0" indent="0">
              <a:buNone/>
            </a:pPr>
            <a:endParaRPr lang="en-GB" sz="2400" i="1"/>
          </a:p>
          <a:p>
            <a:pPr marL="0" indent="0">
              <a:buNone/>
            </a:pPr>
            <a:r>
              <a:rPr lang="en-GB" sz="2400" i="1">
                <a:hlinkClick r:id="rId4"/>
              </a:rPr>
              <a:t>https://www.thomastallisschool.com/tallis-habits.html</a:t>
            </a:r>
            <a:endParaRPr lang="en-GB" sz="2400" i="1"/>
          </a:p>
          <a:p>
            <a:pPr marL="0" indent="0">
              <a:buNone/>
            </a:pPr>
            <a:endParaRPr lang="en-GB" sz="2400" i="1"/>
          </a:p>
          <a:p>
            <a:pPr marL="0" indent="0">
              <a:buNone/>
            </a:pPr>
            <a:r>
              <a:rPr lang="en-GB" sz="2400" i="1">
                <a:hlinkClick r:id="rId5"/>
              </a:rPr>
              <a:t>https://nnfestival.org.uk/festival-bridge/schools-education/resource-bank/</a:t>
            </a:r>
            <a:endParaRPr lang="en-GB" sz="2400" i="1"/>
          </a:p>
          <a:p>
            <a:pPr marL="0" indent="0">
              <a:buNone/>
            </a:pPr>
            <a:endParaRPr lang="en-GB" sz="2400" i="1"/>
          </a:p>
          <a:p>
            <a:pPr marL="0" indent="0">
              <a:buNone/>
            </a:pPr>
            <a:r>
              <a:rPr lang="en-GB" sz="2400" i="1">
                <a:hlinkClick r:id="rId6"/>
              </a:rPr>
              <a:t>https://www.groundworkgallery.com/exhibitions-about-environment/virtual-tour/</a:t>
            </a:r>
            <a:endParaRPr lang="en-GB" sz="2400" i="1"/>
          </a:p>
          <a:p>
            <a:pPr marL="0" indent="0">
              <a:buNone/>
            </a:pPr>
            <a:endParaRPr lang="en-GB" sz="2400" i="1"/>
          </a:p>
          <a:p>
            <a:pPr marL="0" indent="0">
              <a:buNone/>
            </a:pPr>
            <a:endParaRPr lang="en-GB" sz="2400" i="1"/>
          </a:p>
          <a:p>
            <a:pPr marL="0" indent="0">
              <a:buNone/>
            </a:pPr>
            <a:endParaRPr lang="en-GB" i="1"/>
          </a:p>
        </p:txBody>
      </p:sp>
      <p:pic>
        <p:nvPicPr>
          <p:cNvPr id="6" name="Picture 6" descr="Logo&#10;&#10;Description automatically generated">
            <a:extLst>
              <a:ext uri="{FF2B5EF4-FFF2-40B4-BE49-F238E27FC236}">
                <a16:creationId xmlns:a16="http://schemas.microsoft.com/office/drawing/2014/main" id="{EDB820CC-87AE-4B80-93BF-A9DBED5C7419}"/>
              </a:ext>
            </a:extLst>
          </p:cNvPr>
          <p:cNvPicPr>
            <a:picLocks noChangeAspect="1"/>
          </p:cNvPicPr>
          <p:nvPr/>
        </p:nvPicPr>
        <p:blipFill>
          <a:blip r:embed="rId7"/>
          <a:stretch>
            <a:fillRect/>
          </a:stretch>
        </p:blipFill>
        <p:spPr>
          <a:xfrm>
            <a:off x="853440" y="780897"/>
            <a:ext cx="2743200" cy="581966"/>
          </a:xfrm>
          <a:prstGeom prst="rect">
            <a:avLst/>
          </a:prstGeom>
        </p:spPr>
      </p:pic>
    </p:spTree>
    <p:extLst>
      <p:ext uri="{BB962C8B-B14F-4D97-AF65-F5344CB8AC3E}">
        <p14:creationId xmlns:p14="http://schemas.microsoft.com/office/powerpoint/2010/main" val="1427444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b9a84b40-f786-4e2b-a316-b3fbf6245d2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A5A5A1348DC024DA663B2454A6141ED" ma:contentTypeVersion="14" ma:contentTypeDescription="Create a new document." ma:contentTypeScope="" ma:versionID="8e33a2946157e7f4fdcad2577b8a9e5b">
  <xsd:schema xmlns:xsd="http://www.w3.org/2001/XMLSchema" xmlns:xs="http://www.w3.org/2001/XMLSchema" xmlns:p="http://schemas.microsoft.com/office/2006/metadata/properties" xmlns:ns2="b9a84b40-f786-4e2b-a316-b3fbf6245d23" xmlns:ns3="983e90d3-887f-48b9-9d18-9b4c37b01d82" targetNamespace="http://schemas.microsoft.com/office/2006/metadata/properties" ma:root="true" ma:fieldsID="f548210373184f68ce5ad33f2c2fe598" ns2:_="" ns3:_="">
    <xsd:import namespace="b9a84b40-f786-4e2b-a316-b3fbf6245d23"/>
    <xsd:import namespace="983e90d3-887f-48b9-9d18-9b4c37b01d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84b40-f786-4e2b-a316-b3fbf6245d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3e90d3-887f-48b9-9d18-9b4c37b01d8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B3A830-593A-4A68-A636-C644B63B5432}">
  <ds:schemaRefs>
    <ds:schemaRef ds:uri="http://schemas.microsoft.com/sharepoint/v3/contenttype/forms"/>
  </ds:schemaRefs>
</ds:datastoreItem>
</file>

<file path=customXml/itemProps2.xml><?xml version="1.0" encoding="utf-8"?>
<ds:datastoreItem xmlns:ds="http://schemas.openxmlformats.org/officeDocument/2006/customXml" ds:itemID="{89AA2FAB-690B-433B-AA4C-66995DF7EC31}">
  <ds:schemaRefs>
    <ds:schemaRef ds:uri="8beef897-3db3-49d8-a0c4-453fcba96eea"/>
    <ds:schemaRef ds:uri="9f5b7e94-4d0a-4b2b-911d-58ded323e4e0"/>
    <ds:schemaRef ds:uri="b9a84b40-f786-4e2b-a316-b3fbf6245d2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DAABB04-5E43-464D-8456-B17AD8043795}">
  <ds:schemaRefs>
    <ds:schemaRef ds:uri="983e90d3-887f-48b9-9d18-9b4c37b01d82"/>
    <ds:schemaRef ds:uri="b9a84b40-f786-4e2b-a316-b3fbf6245d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3196</Words>
  <Application>Microsoft Office PowerPoint</Application>
  <PresentationFormat>Widescreen</PresentationFormat>
  <Paragraphs>257</Paragraphs>
  <Slides>23</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FuturaSB-Bold</vt:lpstr>
      <vt:lpstr>Ink Free</vt:lpstr>
      <vt:lpstr>Office Theme</vt:lpstr>
      <vt:lpstr>Teacher Lab</vt:lpstr>
      <vt:lpstr>Contents</vt:lpstr>
      <vt:lpstr>About Teacher Lab</vt:lpstr>
      <vt:lpstr>PowerPoint Presentation</vt:lpstr>
      <vt:lpstr>About this Resource…</vt:lpstr>
      <vt:lpstr>PowerPoint Presentation</vt:lpstr>
      <vt:lpstr>PowerPoint Presentation</vt:lpstr>
      <vt:lpstr>PowerPoint Presentation</vt:lpstr>
      <vt:lpstr>PowerPoint Presentation</vt:lpstr>
      <vt:lpstr>PowerPoint Presentation</vt:lpstr>
      <vt:lpstr>PowerPoint Presentation</vt:lpstr>
      <vt:lpstr>Frog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Sorting Natural Materials</dc:title>
  <dc:creator>Natalie Jode | Creative Arts East</dc:creator>
  <cp:lastModifiedBy>Sophie Clouston | Creative Arts East</cp:lastModifiedBy>
  <cp:revision>2</cp:revision>
  <dcterms:created xsi:type="dcterms:W3CDTF">2021-12-20T16:25:16Z</dcterms:created>
  <dcterms:modified xsi:type="dcterms:W3CDTF">2022-03-08T15:34:59Z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0x010100EA5A5A1348DC024DA663B2454A6141ED</vt:lpwstr>
  </property>
</Properties>
</file>