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68" r:id="rId5"/>
    <p:sldId id="257" r:id="rId6"/>
    <p:sldId id="258" r:id="rId7"/>
    <p:sldId id="358" r:id="rId8"/>
    <p:sldId id="356" r:id="rId9"/>
    <p:sldId id="284" r:id="rId10"/>
    <p:sldId id="259" r:id="rId11"/>
    <p:sldId id="285" r:id="rId12"/>
    <p:sldId id="299" r:id="rId13"/>
    <p:sldId id="300" r:id="rId14"/>
    <p:sldId id="301" r:id="rId15"/>
    <p:sldId id="302" r:id="rId16"/>
    <p:sldId id="303" r:id="rId17"/>
    <p:sldId id="339" r:id="rId18"/>
    <p:sldId id="340" r:id="rId19"/>
    <p:sldId id="341" r:id="rId20"/>
    <p:sldId id="342" r:id="rId21"/>
    <p:sldId id="343" r:id="rId22"/>
    <p:sldId id="355" r:id="rId23"/>
    <p:sldId id="35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E8"/>
    <a:srgbClr val="7070DA"/>
    <a:srgbClr val="F39556"/>
    <a:srgbClr val="FACBAF"/>
    <a:srgbClr val="81C498"/>
    <a:srgbClr val="EDEB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ECD554-A5C6-4E5C-A523-73E329C4CEC1}" v="3" dt="2022-03-03T15:33:16.8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348" autoAdjust="0"/>
  </p:normalViewPr>
  <p:slideViewPr>
    <p:cSldViewPr snapToGrid="0">
      <p:cViewPr varScale="1">
        <p:scale>
          <a:sx n="51" d="100"/>
          <a:sy n="51" d="100"/>
        </p:scale>
        <p:origin x="1800" y="5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Jode | Creative Arts East" userId="9d9971d4-5773-4c4b-9338-635f1445585f" providerId="ADAL" clId="{DFECD554-A5C6-4E5C-A523-73E329C4CEC1}"/>
    <pc:docChg chg="custSel delSld modSld">
      <pc:chgData name="Natalie Jode | Creative Arts East" userId="9d9971d4-5773-4c4b-9338-635f1445585f" providerId="ADAL" clId="{DFECD554-A5C6-4E5C-A523-73E329C4CEC1}" dt="2022-03-03T16:15:28.592" v="35" actId="20577"/>
      <pc:docMkLst>
        <pc:docMk/>
      </pc:docMkLst>
      <pc:sldChg chg="del">
        <pc:chgData name="Natalie Jode | Creative Arts East" userId="9d9971d4-5773-4c4b-9338-635f1445585f" providerId="ADAL" clId="{DFECD554-A5C6-4E5C-A523-73E329C4CEC1}" dt="2022-03-03T15:33:44.817" v="8" actId="47"/>
        <pc:sldMkLst>
          <pc:docMk/>
          <pc:sldMk cId="1928200560" sldId="256"/>
        </pc:sldMkLst>
      </pc:sldChg>
      <pc:sldChg chg="addSp delSp modSp mod">
        <pc:chgData name="Natalie Jode | Creative Arts East" userId="9d9971d4-5773-4c4b-9338-635f1445585f" providerId="ADAL" clId="{DFECD554-A5C6-4E5C-A523-73E329C4CEC1}" dt="2022-03-03T15:33:26.754" v="7" actId="20577"/>
        <pc:sldMkLst>
          <pc:docMk/>
          <pc:sldMk cId="1805990402" sldId="257"/>
        </pc:sldMkLst>
        <pc:spChg chg="del">
          <ac:chgData name="Natalie Jode | Creative Arts East" userId="9d9971d4-5773-4c4b-9338-635f1445585f" providerId="ADAL" clId="{DFECD554-A5C6-4E5C-A523-73E329C4CEC1}" dt="2022-03-03T15:33:00.180" v="0" actId="478"/>
          <ac:spMkLst>
            <pc:docMk/>
            <pc:sldMk cId="1805990402" sldId="257"/>
            <ac:spMk id="3" creationId="{107A39EE-988A-490C-86C8-20092EED376E}"/>
          </ac:spMkLst>
        </pc:spChg>
        <pc:spChg chg="add del mod">
          <ac:chgData name="Natalie Jode | Creative Arts East" userId="9d9971d4-5773-4c4b-9338-635f1445585f" providerId="ADAL" clId="{DFECD554-A5C6-4E5C-A523-73E329C4CEC1}" dt="2022-03-03T15:33:13.523" v="3" actId="478"/>
          <ac:spMkLst>
            <pc:docMk/>
            <pc:sldMk cId="1805990402" sldId="257"/>
            <ac:spMk id="8" creationId="{FD78786C-CF79-4650-9D06-2CFE01801B26}"/>
          </ac:spMkLst>
        </pc:spChg>
        <pc:spChg chg="add mod">
          <ac:chgData name="Natalie Jode | Creative Arts East" userId="9d9971d4-5773-4c4b-9338-635f1445585f" providerId="ADAL" clId="{DFECD554-A5C6-4E5C-A523-73E329C4CEC1}" dt="2022-03-03T15:33:10.043" v="2"/>
          <ac:spMkLst>
            <pc:docMk/>
            <pc:sldMk cId="1805990402" sldId="257"/>
            <ac:spMk id="10" creationId="{107A39EE-988A-490C-86C8-20092EED376E}"/>
          </ac:spMkLst>
        </pc:spChg>
        <pc:spChg chg="add mod">
          <ac:chgData name="Natalie Jode | Creative Arts East" userId="9d9971d4-5773-4c4b-9338-635f1445585f" providerId="ADAL" clId="{DFECD554-A5C6-4E5C-A523-73E329C4CEC1}" dt="2022-03-03T15:33:26.754" v="7" actId="20577"/>
          <ac:spMkLst>
            <pc:docMk/>
            <pc:sldMk cId="1805990402" sldId="257"/>
            <ac:spMk id="11" creationId="{107A39EE-988A-490C-86C8-20092EED376E}"/>
          </ac:spMkLst>
        </pc:spChg>
      </pc:sldChg>
      <pc:sldChg chg="del">
        <pc:chgData name="Natalie Jode | Creative Arts East" userId="9d9971d4-5773-4c4b-9338-635f1445585f" providerId="ADAL" clId="{DFECD554-A5C6-4E5C-A523-73E329C4CEC1}" dt="2022-03-03T15:33:44.817" v="8" actId="47"/>
        <pc:sldMkLst>
          <pc:docMk/>
          <pc:sldMk cId="3566670368" sldId="260"/>
        </pc:sldMkLst>
      </pc:sldChg>
      <pc:sldChg chg="del">
        <pc:chgData name="Natalie Jode | Creative Arts East" userId="9d9971d4-5773-4c4b-9338-635f1445585f" providerId="ADAL" clId="{DFECD554-A5C6-4E5C-A523-73E329C4CEC1}" dt="2022-03-03T15:33:44.817" v="8" actId="47"/>
        <pc:sldMkLst>
          <pc:docMk/>
          <pc:sldMk cId="1793774782" sldId="261"/>
        </pc:sldMkLst>
      </pc:sldChg>
      <pc:sldChg chg="del">
        <pc:chgData name="Natalie Jode | Creative Arts East" userId="9d9971d4-5773-4c4b-9338-635f1445585f" providerId="ADAL" clId="{DFECD554-A5C6-4E5C-A523-73E329C4CEC1}" dt="2022-03-03T15:33:44.817" v="8" actId="47"/>
        <pc:sldMkLst>
          <pc:docMk/>
          <pc:sldMk cId="902993948" sldId="262"/>
        </pc:sldMkLst>
      </pc:sldChg>
      <pc:sldChg chg="del">
        <pc:chgData name="Natalie Jode | Creative Arts East" userId="9d9971d4-5773-4c4b-9338-635f1445585f" providerId="ADAL" clId="{DFECD554-A5C6-4E5C-A523-73E329C4CEC1}" dt="2022-03-03T15:33:44.817" v="8" actId="47"/>
        <pc:sldMkLst>
          <pc:docMk/>
          <pc:sldMk cId="1159960952" sldId="263"/>
        </pc:sldMkLst>
      </pc:sldChg>
      <pc:sldChg chg="del">
        <pc:chgData name="Natalie Jode | Creative Arts East" userId="9d9971d4-5773-4c4b-9338-635f1445585f" providerId="ADAL" clId="{DFECD554-A5C6-4E5C-A523-73E329C4CEC1}" dt="2022-03-03T15:33:44.817" v="8" actId="47"/>
        <pc:sldMkLst>
          <pc:docMk/>
          <pc:sldMk cId="88750800" sldId="265"/>
        </pc:sldMkLst>
      </pc:sldChg>
      <pc:sldChg chg="del">
        <pc:chgData name="Natalie Jode | Creative Arts East" userId="9d9971d4-5773-4c4b-9338-635f1445585f" providerId="ADAL" clId="{DFECD554-A5C6-4E5C-A523-73E329C4CEC1}" dt="2022-03-03T15:33:44.817" v="8" actId="47"/>
        <pc:sldMkLst>
          <pc:docMk/>
          <pc:sldMk cId="1028811099" sldId="266"/>
        </pc:sldMkLst>
      </pc:sldChg>
      <pc:sldChg chg="del">
        <pc:chgData name="Natalie Jode | Creative Arts East" userId="9d9971d4-5773-4c4b-9338-635f1445585f" providerId="ADAL" clId="{DFECD554-A5C6-4E5C-A523-73E329C4CEC1}" dt="2022-03-03T15:33:44.817" v="8" actId="47"/>
        <pc:sldMkLst>
          <pc:docMk/>
          <pc:sldMk cId="1257827288" sldId="267"/>
        </pc:sldMkLst>
      </pc:sldChg>
      <pc:sldChg chg="modSp mod">
        <pc:chgData name="Natalie Jode | Creative Arts East" userId="9d9971d4-5773-4c4b-9338-635f1445585f" providerId="ADAL" clId="{DFECD554-A5C6-4E5C-A523-73E329C4CEC1}" dt="2022-03-03T16:15:28.592" v="35" actId="20577"/>
        <pc:sldMkLst>
          <pc:docMk/>
          <pc:sldMk cId="2437389926" sldId="268"/>
        </pc:sldMkLst>
        <pc:spChg chg="mod">
          <ac:chgData name="Natalie Jode | Creative Arts East" userId="9d9971d4-5773-4c4b-9338-635f1445585f" providerId="ADAL" clId="{DFECD554-A5C6-4E5C-A523-73E329C4CEC1}" dt="2022-03-03T16:15:28.592" v="35" actId="20577"/>
          <ac:spMkLst>
            <pc:docMk/>
            <pc:sldMk cId="2437389926" sldId="268"/>
            <ac:spMk id="3" creationId="{15B38651-D1BA-488F-881B-334EFA16BBA1}"/>
          </ac:spMkLst>
        </pc:spChg>
      </pc:sldChg>
      <pc:sldChg chg="del">
        <pc:chgData name="Natalie Jode | Creative Arts East" userId="9d9971d4-5773-4c4b-9338-635f1445585f" providerId="ADAL" clId="{DFECD554-A5C6-4E5C-A523-73E329C4CEC1}" dt="2022-03-03T15:33:44.817" v="8" actId="47"/>
        <pc:sldMkLst>
          <pc:docMk/>
          <pc:sldMk cId="3915719298" sldId="271"/>
        </pc:sldMkLst>
      </pc:sldChg>
      <pc:sldChg chg="del">
        <pc:chgData name="Natalie Jode | Creative Arts East" userId="9d9971d4-5773-4c4b-9338-635f1445585f" providerId="ADAL" clId="{DFECD554-A5C6-4E5C-A523-73E329C4CEC1}" dt="2022-03-03T15:33:44.817" v="8" actId="47"/>
        <pc:sldMkLst>
          <pc:docMk/>
          <pc:sldMk cId="228419321" sldId="272"/>
        </pc:sldMkLst>
      </pc:sldChg>
      <pc:sldChg chg="del">
        <pc:chgData name="Natalie Jode | Creative Arts East" userId="9d9971d4-5773-4c4b-9338-635f1445585f" providerId="ADAL" clId="{DFECD554-A5C6-4E5C-A523-73E329C4CEC1}" dt="2022-03-03T15:33:44.817" v="8" actId="47"/>
        <pc:sldMkLst>
          <pc:docMk/>
          <pc:sldMk cId="2864461727" sldId="273"/>
        </pc:sldMkLst>
      </pc:sldChg>
      <pc:sldChg chg="del">
        <pc:chgData name="Natalie Jode | Creative Arts East" userId="9d9971d4-5773-4c4b-9338-635f1445585f" providerId="ADAL" clId="{DFECD554-A5C6-4E5C-A523-73E329C4CEC1}" dt="2022-03-03T15:33:44.817" v="8" actId="47"/>
        <pc:sldMkLst>
          <pc:docMk/>
          <pc:sldMk cId="2256095274" sldId="274"/>
        </pc:sldMkLst>
      </pc:sldChg>
      <pc:sldChg chg="del">
        <pc:chgData name="Natalie Jode | Creative Arts East" userId="9d9971d4-5773-4c4b-9338-635f1445585f" providerId="ADAL" clId="{DFECD554-A5C6-4E5C-A523-73E329C4CEC1}" dt="2022-03-03T15:33:44.817" v="8" actId="47"/>
        <pc:sldMkLst>
          <pc:docMk/>
          <pc:sldMk cId="2693383457" sldId="275"/>
        </pc:sldMkLst>
      </pc:sldChg>
      <pc:sldChg chg="del">
        <pc:chgData name="Natalie Jode | Creative Arts East" userId="9d9971d4-5773-4c4b-9338-635f1445585f" providerId="ADAL" clId="{DFECD554-A5C6-4E5C-A523-73E329C4CEC1}" dt="2022-03-03T15:33:44.817" v="8" actId="47"/>
        <pc:sldMkLst>
          <pc:docMk/>
          <pc:sldMk cId="1124962638" sldId="276"/>
        </pc:sldMkLst>
      </pc:sldChg>
      <pc:sldChg chg="del">
        <pc:chgData name="Natalie Jode | Creative Arts East" userId="9d9971d4-5773-4c4b-9338-635f1445585f" providerId="ADAL" clId="{DFECD554-A5C6-4E5C-A523-73E329C4CEC1}" dt="2022-03-03T15:33:44.817" v="8" actId="47"/>
        <pc:sldMkLst>
          <pc:docMk/>
          <pc:sldMk cId="3625244107" sldId="278"/>
        </pc:sldMkLst>
      </pc:sldChg>
      <pc:sldChg chg="del">
        <pc:chgData name="Natalie Jode | Creative Arts East" userId="9d9971d4-5773-4c4b-9338-635f1445585f" providerId="ADAL" clId="{DFECD554-A5C6-4E5C-A523-73E329C4CEC1}" dt="2022-03-03T15:33:44.817" v="8" actId="47"/>
        <pc:sldMkLst>
          <pc:docMk/>
          <pc:sldMk cId="4107412987" sldId="279"/>
        </pc:sldMkLst>
      </pc:sldChg>
      <pc:sldChg chg="del">
        <pc:chgData name="Natalie Jode | Creative Arts East" userId="9d9971d4-5773-4c4b-9338-635f1445585f" providerId="ADAL" clId="{DFECD554-A5C6-4E5C-A523-73E329C4CEC1}" dt="2022-03-03T15:33:44.817" v="8" actId="47"/>
        <pc:sldMkLst>
          <pc:docMk/>
          <pc:sldMk cId="3002311875" sldId="280"/>
        </pc:sldMkLst>
      </pc:sldChg>
      <pc:sldChg chg="del">
        <pc:chgData name="Natalie Jode | Creative Arts East" userId="9d9971d4-5773-4c4b-9338-635f1445585f" providerId="ADAL" clId="{DFECD554-A5C6-4E5C-A523-73E329C4CEC1}" dt="2022-03-03T15:33:44.817" v="8" actId="47"/>
        <pc:sldMkLst>
          <pc:docMk/>
          <pc:sldMk cId="1392584384" sldId="281"/>
        </pc:sldMkLst>
      </pc:sldChg>
      <pc:sldChg chg="del">
        <pc:chgData name="Natalie Jode | Creative Arts East" userId="9d9971d4-5773-4c4b-9338-635f1445585f" providerId="ADAL" clId="{DFECD554-A5C6-4E5C-A523-73E329C4CEC1}" dt="2022-03-03T15:33:44.817" v="8" actId="47"/>
        <pc:sldMkLst>
          <pc:docMk/>
          <pc:sldMk cId="3781045564" sldId="282"/>
        </pc:sldMkLst>
      </pc:sldChg>
      <pc:sldChg chg="del">
        <pc:chgData name="Natalie Jode | Creative Arts East" userId="9d9971d4-5773-4c4b-9338-635f1445585f" providerId="ADAL" clId="{DFECD554-A5C6-4E5C-A523-73E329C4CEC1}" dt="2022-03-03T15:33:44.817" v="8" actId="47"/>
        <pc:sldMkLst>
          <pc:docMk/>
          <pc:sldMk cId="3789143451" sldId="283"/>
        </pc:sldMkLst>
      </pc:sldChg>
      <pc:sldChg chg="del">
        <pc:chgData name="Natalie Jode | Creative Arts East" userId="9d9971d4-5773-4c4b-9338-635f1445585f" providerId="ADAL" clId="{DFECD554-A5C6-4E5C-A523-73E329C4CEC1}" dt="2022-03-03T15:33:44.817" v="8" actId="47"/>
        <pc:sldMkLst>
          <pc:docMk/>
          <pc:sldMk cId="4202978968" sldId="291"/>
        </pc:sldMkLst>
      </pc:sldChg>
      <pc:sldChg chg="del">
        <pc:chgData name="Natalie Jode | Creative Arts East" userId="9d9971d4-5773-4c4b-9338-635f1445585f" providerId="ADAL" clId="{DFECD554-A5C6-4E5C-A523-73E329C4CEC1}" dt="2022-03-03T15:33:44.817" v="8" actId="47"/>
        <pc:sldMkLst>
          <pc:docMk/>
          <pc:sldMk cId="963657818" sldId="292"/>
        </pc:sldMkLst>
      </pc:sldChg>
      <pc:sldChg chg="del">
        <pc:chgData name="Natalie Jode | Creative Arts East" userId="9d9971d4-5773-4c4b-9338-635f1445585f" providerId="ADAL" clId="{DFECD554-A5C6-4E5C-A523-73E329C4CEC1}" dt="2022-03-03T15:33:44.817" v="8" actId="47"/>
        <pc:sldMkLst>
          <pc:docMk/>
          <pc:sldMk cId="690735836" sldId="293"/>
        </pc:sldMkLst>
      </pc:sldChg>
      <pc:sldChg chg="del">
        <pc:chgData name="Natalie Jode | Creative Arts East" userId="9d9971d4-5773-4c4b-9338-635f1445585f" providerId="ADAL" clId="{DFECD554-A5C6-4E5C-A523-73E329C4CEC1}" dt="2022-03-03T15:33:44.817" v="8" actId="47"/>
        <pc:sldMkLst>
          <pc:docMk/>
          <pc:sldMk cId="914121253" sldId="294"/>
        </pc:sldMkLst>
      </pc:sldChg>
      <pc:sldChg chg="del">
        <pc:chgData name="Natalie Jode | Creative Arts East" userId="9d9971d4-5773-4c4b-9338-635f1445585f" providerId="ADAL" clId="{DFECD554-A5C6-4E5C-A523-73E329C4CEC1}" dt="2022-03-03T15:33:44.817" v="8" actId="47"/>
        <pc:sldMkLst>
          <pc:docMk/>
          <pc:sldMk cId="1895432546" sldId="295"/>
        </pc:sldMkLst>
      </pc:sldChg>
      <pc:sldChg chg="del">
        <pc:chgData name="Natalie Jode | Creative Arts East" userId="9d9971d4-5773-4c4b-9338-635f1445585f" providerId="ADAL" clId="{DFECD554-A5C6-4E5C-A523-73E329C4CEC1}" dt="2022-03-03T15:33:44.817" v="8" actId="47"/>
        <pc:sldMkLst>
          <pc:docMk/>
          <pc:sldMk cId="84677749" sldId="296"/>
        </pc:sldMkLst>
      </pc:sldChg>
      <pc:sldChg chg="del">
        <pc:chgData name="Natalie Jode | Creative Arts East" userId="9d9971d4-5773-4c4b-9338-635f1445585f" providerId="ADAL" clId="{DFECD554-A5C6-4E5C-A523-73E329C4CEC1}" dt="2022-03-03T15:33:46.649" v="9" actId="47"/>
        <pc:sldMkLst>
          <pc:docMk/>
          <pc:sldMk cId="3171102842" sldId="297"/>
        </pc:sldMkLst>
      </pc:sldChg>
      <pc:sldChg chg="del">
        <pc:chgData name="Natalie Jode | Creative Arts East" userId="9d9971d4-5773-4c4b-9338-635f1445585f" providerId="ADAL" clId="{DFECD554-A5C6-4E5C-A523-73E329C4CEC1}" dt="2022-03-03T15:34:06.350" v="13" actId="47"/>
        <pc:sldMkLst>
          <pc:docMk/>
          <pc:sldMk cId="81749559" sldId="304"/>
        </pc:sldMkLst>
      </pc:sldChg>
      <pc:sldChg chg="del">
        <pc:chgData name="Natalie Jode | Creative Arts East" userId="9d9971d4-5773-4c4b-9338-635f1445585f" providerId="ADAL" clId="{DFECD554-A5C6-4E5C-A523-73E329C4CEC1}" dt="2022-03-03T15:34:06.783" v="14" actId="47"/>
        <pc:sldMkLst>
          <pc:docMk/>
          <pc:sldMk cId="137132597" sldId="305"/>
        </pc:sldMkLst>
      </pc:sldChg>
      <pc:sldChg chg="del">
        <pc:chgData name="Natalie Jode | Creative Arts East" userId="9d9971d4-5773-4c4b-9338-635f1445585f" providerId="ADAL" clId="{DFECD554-A5C6-4E5C-A523-73E329C4CEC1}" dt="2022-03-03T15:33:59.947" v="12" actId="47"/>
        <pc:sldMkLst>
          <pc:docMk/>
          <pc:sldMk cId="863931273" sldId="306"/>
        </pc:sldMkLst>
      </pc:sldChg>
      <pc:sldChg chg="del">
        <pc:chgData name="Natalie Jode | Creative Arts East" userId="9d9971d4-5773-4c4b-9338-635f1445585f" providerId="ADAL" clId="{DFECD554-A5C6-4E5C-A523-73E329C4CEC1}" dt="2022-03-03T15:33:59.947" v="12" actId="47"/>
        <pc:sldMkLst>
          <pc:docMk/>
          <pc:sldMk cId="4014313374" sldId="307"/>
        </pc:sldMkLst>
      </pc:sldChg>
      <pc:sldChg chg="del">
        <pc:chgData name="Natalie Jode | Creative Arts East" userId="9d9971d4-5773-4c4b-9338-635f1445585f" providerId="ADAL" clId="{DFECD554-A5C6-4E5C-A523-73E329C4CEC1}" dt="2022-03-03T15:33:59.947" v="12" actId="47"/>
        <pc:sldMkLst>
          <pc:docMk/>
          <pc:sldMk cId="2988549565" sldId="308"/>
        </pc:sldMkLst>
      </pc:sldChg>
      <pc:sldChg chg="del">
        <pc:chgData name="Natalie Jode | Creative Arts East" userId="9d9971d4-5773-4c4b-9338-635f1445585f" providerId="ADAL" clId="{DFECD554-A5C6-4E5C-A523-73E329C4CEC1}" dt="2022-03-03T15:33:59.947" v="12" actId="47"/>
        <pc:sldMkLst>
          <pc:docMk/>
          <pc:sldMk cId="311164719" sldId="309"/>
        </pc:sldMkLst>
      </pc:sldChg>
      <pc:sldChg chg="del">
        <pc:chgData name="Natalie Jode | Creative Arts East" userId="9d9971d4-5773-4c4b-9338-635f1445585f" providerId="ADAL" clId="{DFECD554-A5C6-4E5C-A523-73E329C4CEC1}" dt="2022-03-03T15:33:59.947" v="12" actId="47"/>
        <pc:sldMkLst>
          <pc:docMk/>
          <pc:sldMk cId="3317770539" sldId="310"/>
        </pc:sldMkLst>
      </pc:sldChg>
      <pc:sldChg chg="del">
        <pc:chgData name="Natalie Jode | Creative Arts East" userId="9d9971d4-5773-4c4b-9338-635f1445585f" providerId="ADAL" clId="{DFECD554-A5C6-4E5C-A523-73E329C4CEC1}" dt="2022-03-03T15:33:59.947" v="12" actId="47"/>
        <pc:sldMkLst>
          <pc:docMk/>
          <pc:sldMk cId="3588024181" sldId="311"/>
        </pc:sldMkLst>
      </pc:sldChg>
      <pc:sldChg chg="del">
        <pc:chgData name="Natalie Jode | Creative Arts East" userId="9d9971d4-5773-4c4b-9338-635f1445585f" providerId="ADAL" clId="{DFECD554-A5C6-4E5C-A523-73E329C4CEC1}" dt="2022-03-03T15:33:59.947" v="12" actId="47"/>
        <pc:sldMkLst>
          <pc:docMk/>
          <pc:sldMk cId="2949376048" sldId="312"/>
        </pc:sldMkLst>
      </pc:sldChg>
      <pc:sldChg chg="del">
        <pc:chgData name="Natalie Jode | Creative Arts East" userId="9d9971d4-5773-4c4b-9338-635f1445585f" providerId="ADAL" clId="{DFECD554-A5C6-4E5C-A523-73E329C4CEC1}" dt="2022-03-03T15:33:59.947" v="12" actId="47"/>
        <pc:sldMkLst>
          <pc:docMk/>
          <pc:sldMk cId="2843305261" sldId="313"/>
        </pc:sldMkLst>
      </pc:sldChg>
      <pc:sldChg chg="del">
        <pc:chgData name="Natalie Jode | Creative Arts East" userId="9d9971d4-5773-4c4b-9338-635f1445585f" providerId="ADAL" clId="{DFECD554-A5C6-4E5C-A523-73E329C4CEC1}" dt="2022-03-03T15:33:44.817" v="8" actId="47"/>
        <pc:sldMkLst>
          <pc:docMk/>
          <pc:sldMk cId="255053273" sldId="332"/>
        </pc:sldMkLst>
      </pc:sldChg>
      <pc:sldChg chg="del">
        <pc:chgData name="Natalie Jode | Creative Arts East" userId="9d9971d4-5773-4c4b-9338-635f1445585f" providerId="ADAL" clId="{DFECD554-A5C6-4E5C-A523-73E329C4CEC1}" dt="2022-03-03T15:33:44.817" v="8" actId="47"/>
        <pc:sldMkLst>
          <pc:docMk/>
          <pc:sldMk cId="318315721" sldId="333"/>
        </pc:sldMkLst>
      </pc:sldChg>
      <pc:sldChg chg="del">
        <pc:chgData name="Natalie Jode | Creative Arts East" userId="9d9971d4-5773-4c4b-9338-635f1445585f" providerId="ADAL" clId="{DFECD554-A5C6-4E5C-A523-73E329C4CEC1}" dt="2022-03-03T15:33:47.122" v="10" actId="47"/>
        <pc:sldMkLst>
          <pc:docMk/>
          <pc:sldMk cId="2522796432" sldId="334"/>
        </pc:sldMkLst>
      </pc:sldChg>
      <pc:sldChg chg="del">
        <pc:chgData name="Natalie Jode | Creative Arts East" userId="9d9971d4-5773-4c4b-9338-635f1445585f" providerId="ADAL" clId="{DFECD554-A5C6-4E5C-A523-73E329C4CEC1}" dt="2022-03-03T15:33:47.541" v="11" actId="47"/>
        <pc:sldMkLst>
          <pc:docMk/>
          <pc:sldMk cId="2661279879" sldId="335"/>
        </pc:sldMkLst>
      </pc:sldChg>
      <pc:sldChg chg="del">
        <pc:chgData name="Natalie Jode | Creative Arts East" userId="9d9971d4-5773-4c4b-9338-635f1445585f" providerId="ADAL" clId="{DFECD554-A5C6-4E5C-A523-73E329C4CEC1}" dt="2022-03-03T15:33:59.947" v="12" actId="47"/>
        <pc:sldMkLst>
          <pc:docMk/>
          <pc:sldMk cId="1314367086" sldId="344"/>
        </pc:sldMkLst>
      </pc:sldChg>
      <pc:sldChg chg="del">
        <pc:chgData name="Natalie Jode | Creative Arts East" userId="9d9971d4-5773-4c4b-9338-635f1445585f" providerId="ADAL" clId="{DFECD554-A5C6-4E5C-A523-73E329C4CEC1}" dt="2022-03-03T15:33:59.947" v="12" actId="47"/>
        <pc:sldMkLst>
          <pc:docMk/>
          <pc:sldMk cId="2912667901" sldId="345"/>
        </pc:sldMkLst>
      </pc:sldChg>
      <pc:sldChg chg="del">
        <pc:chgData name="Natalie Jode | Creative Arts East" userId="9d9971d4-5773-4c4b-9338-635f1445585f" providerId="ADAL" clId="{DFECD554-A5C6-4E5C-A523-73E329C4CEC1}" dt="2022-03-03T15:33:59.947" v="12" actId="47"/>
        <pc:sldMkLst>
          <pc:docMk/>
          <pc:sldMk cId="3776814019" sldId="346"/>
        </pc:sldMkLst>
      </pc:sldChg>
      <pc:sldChg chg="del">
        <pc:chgData name="Natalie Jode | Creative Arts East" userId="9d9971d4-5773-4c4b-9338-635f1445585f" providerId="ADAL" clId="{DFECD554-A5C6-4E5C-A523-73E329C4CEC1}" dt="2022-03-03T15:33:59.947" v="12" actId="47"/>
        <pc:sldMkLst>
          <pc:docMk/>
          <pc:sldMk cId="2337513492" sldId="347"/>
        </pc:sldMkLst>
      </pc:sldChg>
      <pc:sldChg chg="del">
        <pc:chgData name="Natalie Jode | Creative Arts East" userId="9d9971d4-5773-4c4b-9338-635f1445585f" providerId="ADAL" clId="{DFECD554-A5C6-4E5C-A523-73E329C4CEC1}" dt="2022-03-03T15:33:59.947" v="12" actId="47"/>
        <pc:sldMkLst>
          <pc:docMk/>
          <pc:sldMk cId="99616320" sldId="348"/>
        </pc:sldMkLst>
      </pc:sldChg>
      <pc:sldChg chg="del">
        <pc:chgData name="Natalie Jode | Creative Arts East" userId="9d9971d4-5773-4c4b-9338-635f1445585f" providerId="ADAL" clId="{DFECD554-A5C6-4E5C-A523-73E329C4CEC1}" dt="2022-03-03T15:33:59.947" v="12" actId="47"/>
        <pc:sldMkLst>
          <pc:docMk/>
          <pc:sldMk cId="60267017" sldId="349"/>
        </pc:sldMkLst>
      </pc:sldChg>
      <pc:sldChg chg="del">
        <pc:chgData name="Natalie Jode | Creative Arts East" userId="9d9971d4-5773-4c4b-9338-635f1445585f" providerId="ADAL" clId="{DFECD554-A5C6-4E5C-A523-73E329C4CEC1}" dt="2022-03-03T15:33:59.947" v="12" actId="47"/>
        <pc:sldMkLst>
          <pc:docMk/>
          <pc:sldMk cId="4125312133" sldId="350"/>
        </pc:sldMkLst>
      </pc:sldChg>
      <pc:sldChg chg="del">
        <pc:chgData name="Natalie Jode | Creative Arts East" userId="9d9971d4-5773-4c4b-9338-635f1445585f" providerId="ADAL" clId="{DFECD554-A5C6-4E5C-A523-73E329C4CEC1}" dt="2022-03-03T15:33:59.947" v="12" actId="47"/>
        <pc:sldMkLst>
          <pc:docMk/>
          <pc:sldMk cId="102142934" sldId="351"/>
        </pc:sldMkLst>
      </pc:sldChg>
      <pc:sldChg chg="del">
        <pc:chgData name="Natalie Jode | Creative Arts East" userId="9d9971d4-5773-4c4b-9338-635f1445585f" providerId="ADAL" clId="{DFECD554-A5C6-4E5C-A523-73E329C4CEC1}" dt="2022-03-03T15:34:07.216" v="15" actId="47"/>
        <pc:sldMkLst>
          <pc:docMk/>
          <pc:sldMk cId="4083713903" sldId="352"/>
        </pc:sldMkLst>
      </pc:sldChg>
      <pc:sldChg chg="del">
        <pc:chgData name="Natalie Jode | Creative Arts East" userId="9d9971d4-5773-4c4b-9338-635f1445585f" providerId="ADAL" clId="{DFECD554-A5C6-4E5C-A523-73E329C4CEC1}" dt="2022-03-03T15:34:07.617" v="16" actId="47"/>
        <pc:sldMkLst>
          <pc:docMk/>
          <pc:sldMk cId="2375350513" sldId="353"/>
        </pc:sldMkLst>
      </pc:sldChg>
      <pc:sldChg chg="del">
        <pc:chgData name="Natalie Jode | Creative Arts East" userId="9d9971d4-5773-4c4b-9338-635f1445585f" providerId="ADAL" clId="{DFECD554-A5C6-4E5C-A523-73E329C4CEC1}" dt="2022-03-03T15:34:08.237" v="17" actId="47"/>
        <pc:sldMkLst>
          <pc:docMk/>
          <pc:sldMk cId="3919519266" sldId="35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71EE2-F37F-462B-9836-2707A9758DC9}" type="datetimeFigureOut">
              <a:rPr lang="en-GB" smtClean="0"/>
              <a:t>03/03/2022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8A702-439D-4510-81CC-F329F08A88D8}" type="slidenum">
              <a:rPr lang="en-GB" smtClean="0"/>
              <a:t>‹#›</a:t>
            </a:fld>
            <a:endParaRPr lang="en-GB"/>
          </a:p>
        </p:txBody>
      </p:sp>
    </p:spTree>
    <p:extLst>
      <p:ext uri="{BB962C8B-B14F-4D97-AF65-F5344CB8AC3E}">
        <p14:creationId xmlns:p14="http://schemas.microsoft.com/office/powerpoint/2010/main" val="414376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a:t>
            </a:fld>
            <a:endParaRPr lang="en-GB"/>
          </a:p>
        </p:txBody>
      </p:sp>
    </p:spTree>
    <p:extLst>
      <p:ext uri="{BB962C8B-B14F-4D97-AF65-F5344CB8AC3E}">
        <p14:creationId xmlns:p14="http://schemas.microsoft.com/office/powerpoint/2010/main" val="139549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2</a:t>
            </a:fld>
            <a:endParaRPr lang="en-GB"/>
          </a:p>
        </p:txBody>
      </p:sp>
    </p:spTree>
    <p:extLst>
      <p:ext uri="{BB962C8B-B14F-4D97-AF65-F5344CB8AC3E}">
        <p14:creationId xmlns:p14="http://schemas.microsoft.com/office/powerpoint/2010/main" val="1591843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3</a:t>
            </a:fld>
            <a:endParaRPr lang="en-GB"/>
          </a:p>
        </p:txBody>
      </p:sp>
    </p:spTree>
    <p:extLst>
      <p:ext uri="{BB962C8B-B14F-4D97-AF65-F5344CB8AC3E}">
        <p14:creationId xmlns:p14="http://schemas.microsoft.com/office/powerpoint/2010/main" val="184694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0" u="sng" strike="noStrike" dirty="0">
                <a:solidFill>
                  <a:schemeClr val="tx1"/>
                </a:solidFill>
                <a:effectLst/>
                <a:latin typeface="+mn-lt"/>
              </a:rPr>
              <a:t>Curriculum Links</a:t>
            </a:r>
            <a:r>
              <a:rPr lang="en-GB" sz="1400" b="0" i="0" u="none" strike="noStrike" dirty="0">
                <a:solidFill>
                  <a:schemeClr val="tx1"/>
                </a:solidFill>
                <a:effectLst/>
                <a:latin typeface="+mn-lt"/>
              </a:rPr>
              <a:t>: Comparing teeth and organising into groups (creatures and types of teeth)</a:t>
            </a:r>
            <a:r>
              <a:rPr lang="en-GB" sz="1400" dirty="0">
                <a:solidFill>
                  <a:schemeClr val="tx1"/>
                </a:solidFill>
                <a:latin typeface="+mn-lt"/>
              </a:rPr>
              <a:t> </a:t>
            </a:r>
            <a:endParaRPr lang="en-GB" sz="1400" b="1" i="0" u="none" strike="noStrike" dirty="0">
              <a:solidFill>
                <a:schemeClr val="tx1"/>
              </a:solidFill>
              <a:effectLst/>
              <a:latin typeface="+mn-lt"/>
            </a:endParaRPr>
          </a:p>
          <a:p>
            <a:endParaRPr lang="en-GB" sz="1400" b="1" i="0" u="none" strike="noStrike" dirty="0">
              <a:solidFill>
                <a:schemeClr val="tx1"/>
              </a:solidFill>
              <a:effectLst/>
              <a:latin typeface="+mn-lt"/>
            </a:endParaRPr>
          </a:p>
          <a:p>
            <a:r>
              <a:rPr lang="en-GB" sz="1400" b="0" i="0" u="sng" strike="noStrike" dirty="0">
                <a:solidFill>
                  <a:schemeClr val="tx1"/>
                </a:solidFill>
                <a:effectLst/>
                <a:latin typeface="+mn-lt"/>
              </a:rPr>
              <a:t>Curriculum Links</a:t>
            </a:r>
            <a:r>
              <a:rPr lang="en-GB" sz="1400" b="0" i="0" u="none" strike="noStrike" dirty="0">
                <a:solidFill>
                  <a:schemeClr val="tx1"/>
                </a:solidFill>
                <a:effectLst/>
                <a:latin typeface="+mn-lt"/>
              </a:rPr>
              <a:t>: Construct and interpret a variety of food chains, identifying producers, predators and prey.</a:t>
            </a:r>
            <a:r>
              <a:rPr lang="en-GB" sz="1400" dirty="0">
                <a:solidFill>
                  <a:schemeClr val="tx1"/>
                </a:solidFill>
                <a:latin typeface="+mn-lt"/>
              </a:rPr>
              <a:t> </a:t>
            </a:r>
            <a:endParaRPr lang="en-GB" sz="1400" b="1" i="0" u="none" strike="noStrike" dirty="0">
              <a:solidFill>
                <a:schemeClr val="tx1"/>
              </a:solidFill>
              <a:effectLst/>
              <a:latin typeface="+mn-lt"/>
            </a:endParaRPr>
          </a:p>
          <a:p>
            <a:endParaRPr lang="en-GB" sz="1400" b="1" i="0" u="none" strike="noStrike" dirty="0">
              <a:solidFill>
                <a:schemeClr val="tx1"/>
              </a:solidFill>
              <a:effectLst/>
              <a:latin typeface="+mn-lt"/>
            </a:endParaRPr>
          </a:p>
          <a:p>
            <a:r>
              <a:rPr lang="en-GB" sz="1400" b="0" i="0" u="sng" strike="noStrike" dirty="0">
                <a:solidFill>
                  <a:schemeClr val="tx1"/>
                </a:solidFill>
                <a:effectLst/>
                <a:latin typeface="+mn-lt"/>
              </a:rPr>
              <a:t>Curriculum Links</a:t>
            </a:r>
            <a:r>
              <a:rPr lang="en-GB" sz="1400" b="0" i="0" u="none" strike="noStrike" dirty="0">
                <a:solidFill>
                  <a:schemeClr val="tx1"/>
                </a:solidFill>
                <a:effectLst/>
                <a:latin typeface="+mn-lt"/>
              </a:rPr>
              <a:t>: Practical scientific methods, processes and skills:  gathering, recording, classifying and presenting data in a variety of ways to help in answering questions; identifying differences, similarities or changes related to simple scientific ideas and processes.  </a:t>
            </a:r>
          </a:p>
          <a:p>
            <a:endParaRPr lang="en-GB" sz="1400" b="0" i="0" u="none" strike="noStrike" dirty="0">
              <a:solidFill>
                <a:schemeClr val="tx1"/>
              </a:solidFill>
              <a:effectLst/>
              <a:latin typeface="+mn-lt"/>
            </a:endParaRPr>
          </a:p>
          <a:p>
            <a:r>
              <a:rPr lang="en-GB" sz="1400" b="0" i="0" u="none" strike="noStrike" dirty="0">
                <a:solidFill>
                  <a:schemeClr val="tx1"/>
                </a:solidFill>
                <a:effectLst/>
                <a:latin typeface="+mn-lt"/>
              </a:rPr>
              <a:t>Non statutory - talk about criteria for grouping, sorting and classifying; and use simple keys. </a:t>
            </a: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9</a:t>
            </a:fld>
            <a:endParaRPr lang="en-GB"/>
          </a:p>
        </p:txBody>
      </p:sp>
    </p:spTree>
    <p:extLst>
      <p:ext uri="{BB962C8B-B14F-4D97-AF65-F5344CB8AC3E}">
        <p14:creationId xmlns:p14="http://schemas.microsoft.com/office/powerpoint/2010/main" val="3618475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1" u="none" strike="noStrike" dirty="0">
                <a:solidFill>
                  <a:schemeClr val="tx1"/>
                </a:solidFill>
                <a:effectLst/>
                <a:latin typeface="+mn-lt"/>
              </a:rPr>
              <a:t>Resource note: </a:t>
            </a:r>
          </a:p>
          <a:p>
            <a:r>
              <a:rPr lang="en-GB" sz="1400" b="0" i="1" u="none" strike="noStrike" dirty="0">
                <a:solidFill>
                  <a:schemeClr val="tx1"/>
                </a:solidFill>
                <a:effectLst/>
                <a:latin typeface="+mn-lt"/>
              </a:rPr>
              <a:t>To source pictures of different types of human teeth, the search term for this would be 'four types of teeth' this should yield appropriate images.</a:t>
            </a:r>
            <a:r>
              <a:rPr lang="en-GB" sz="1400" b="0" i="1" dirty="0">
                <a:solidFill>
                  <a:schemeClr val="tx1"/>
                </a:solidFill>
                <a:latin typeface="+mn-lt"/>
              </a:rPr>
              <a:t> </a:t>
            </a:r>
          </a:p>
          <a:p>
            <a:endParaRPr lang="en-GB" sz="1400" dirty="0">
              <a:solidFill>
                <a:schemeClr val="tx1"/>
              </a:solidFill>
              <a:latin typeface="+mn-lt"/>
            </a:endParaRPr>
          </a:p>
          <a:p>
            <a:endParaRPr lang="en-GB" sz="1400" dirty="0">
              <a:solidFill>
                <a:schemeClr val="tx1"/>
              </a:solidFill>
              <a:latin typeface="+mn-lt"/>
            </a:endParaRPr>
          </a:p>
          <a:p>
            <a:endParaRPr lang="en-GB" sz="1400" u="sng" dirty="0">
              <a:solidFill>
                <a:schemeClr val="tx1"/>
              </a:solidFill>
              <a:latin typeface="+mn-lt"/>
            </a:endParaRP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10</a:t>
            </a:fld>
            <a:endParaRPr lang="en-GB"/>
          </a:p>
        </p:txBody>
      </p:sp>
    </p:spTree>
    <p:extLst>
      <p:ext uri="{BB962C8B-B14F-4D97-AF65-F5344CB8AC3E}">
        <p14:creationId xmlns:p14="http://schemas.microsoft.com/office/powerpoint/2010/main" val="197435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solidFill>
                  <a:schemeClr val="tx1"/>
                </a:solidFill>
                <a:latin typeface="+mn-lt"/>
              </a:rPr>
              <a:t>Possible Extension: </a:t>
            </a:r>
          </a:p>
          <a:p>
            <a:r>
              <a:rPr lang="en-GB" sz="1400" b="0" dirty="0">
                <a:solidFill>
                  <a:schemeClr val="tx1"/>
                </a:solidFill>
                <a:latin typeface="+mn-lt"/>
              </a:rPr>
              <a:t>You could also use images of different types of teeth from animals. </a:t>
            </a:r>
          </a:p>
          <a:p>
            <a:endParaRPr lang="en-GB" sz="1400" b="0" dirty="0">
              <a:solidFill>
                <a:schemeClr val="tx1"/>
              </a:solidFill>
              <a:latin typeface="+mn-lt"/>
            </a:endParaRPr>
          </a:p>
          <a:p>
            <a:r>
              <a:rPr lang="en-GB" sz="1400" b="0" i="1" u="sng" strike="noStrike" dirty="0">
                <a:solidFill>
                  <a:schemeClr val="tx1"/>
                </a:solidFill>
                <a:effectLst/>
                <a:latin typeface="+mn-lt"/>
              </a:rPr>
              <a:t>PROMPTS FOR CREATIVE THINKING:</a:t>
            </a:r>
          </a:p>
          <a:p>
            <a:r>
              <a:rPr lang="en-GB" sz="1400" b="0" i="0" u="none" strike="noStrike" dirty="0">
                <a:solidFill>
                  <a:schemeClr val="tx1"/>
                </a:solidFill>
                <a:effectLst/>
                <a:latin typeface="+mn-lt"/>
              </a:rPr>
              <a:t>What can animal teeth tell us about what those animals eat? What about animals that don't have any teeth at all? Start by imagining, using intuition and existing knowledge, and then checking through research.</a:t>
            </a:r>
            <a:r>
              <a:rPr lang="en-GB" sz="1400" dirty="0">
                <a:solidFill>
                  <a:schemeClr val="tx1"/>
                </a:solidFill>
                <a:latin typeface="+mn-lt"/>
              </a:rPr>
              <a:t> </a:t>
            </a: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11</a:t>
            </a:fld>
            <a:endParaRPr lang="en-GB"/>
          </a:p>
        </p:txBody>
      </p:sp>
    </p:spTree>
    <p:extLst>
      <p:ext uri="{BB962C8B-B14F-4D97-AF65-F5344CB8AC3E}">
        <p14:creationId xmlns:p14="http://schemas.microsoft.com/office/powerpoint/2010/main" val="399076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12</a:t>
            </a:fld>
            <a:endParaRPr lang="en-GB"/>
          </a:p>
        </p:txBody>
      </p:sp>
    </p:spTree>
    <p:extLst>
      <p:ext uri="{BB962C8B-B14F-4D97-AF65-F5344CB8AC3E}">
        <p14:creationId xmlns:p14="http://schemas.microsoft.com/office/powerpoint/2010/main" val="1026536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13</a:t>
            </a:fld>
            <a:endParaRPr lang="en-GB"/>
          </a:p>
        </p:txBody>
      </p:sp>
    </p:spTree>
    <p:extLst>
      <p:ext uri="{BB962C8B-B14F-4D97-AF65-F5344CB8AC3E}">
        <p14:creationId xmlns:p14="http://schemas.microsoft.com/office/powerpoint/2010/main" val="3926052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Calibri" panose="020F0502020204030204" pitchFamily="34" charset="0"/>
                <a:ea typeface="Calibri" panose="020F0502020204030204" pitchFamily="34" charset="0"/>
                <a:cs typeface="Times New Roman" panose="02020603050405020304" pitchFamily="18" charset="0"/>
              </a:rPr>
              <a:t>This activity can help learners connect their theoretical knowledge to their own experience and bodies. </a:t>
            </a: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14</a:t>
            </a:fld>
            <a:endParaRPr lang="en-GB"/>
          </a:p>
        </p:txBody>
      </p:sp>
    </p:spTree>
    <p:extLst>
      <p:ext uri="{BB962C8B-B14F-4D97-AF65-F5344CB8AC3E}">
        <p14:creationId xmlns:p14="http://schemas.microsoft.com/office/powerpoint/2010/main" val="2826582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E8A702-439D-4510-81CC-F329F08A88D8}" type="slidenum">
              <a:rPr lang="en-GB" smtClean="0"/>
              <a:t>15</a:t>
            </a:fld>
            <a:endParaRPr lang="en-GB"/>
          </a:p>
        </p:txBody>
      </p:sp>
    </p:spTree>
    <p:extLst>
      <p:ext uri="{BB962C8B-B14F-4D97-AF65-F5344CB8AC3E}">
        <p14:creationId xmlns:p14="http://schemas.microsoft.com/office/powerpoint/2010/main" val="380283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There may be a temptation here for children to want to create marks that are simply pleasing to them, but they should be encouraged to reference the marks that their teeth made and try to replicate these, although in a pattern of their choosing. This could be supported through a comparison exercise afterwards, using the chewy sweets.</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It may also be useful to explain to children that each person’s teeth are unique, so they will be creating a piece of art which is unique to them. </a:t>
            </a:r>
          </a:p>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16</a:t>
            </a:fld>
            <a:endParaRPr lang="en-GB"/>
          </a:p>
        </p:txBody>
      </p:sp>
    </p:spTree>
    <p:extLst>
      <p:ext uri="{BB962C8B-B14F-4D97-AF65-F5344CB8AC3E}">
        <p14:creationId xmlns:p14="http://schemas.microsoft.com/office/powerpoint/2010/main" val="1895242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0" i="1" u="sng" strike="noStrike" dirty="0">
                <a:solidFill>
                  <a:schemeClr val="tx1"/>
                </a:solidFill>
                <a:effectLst/>
                <a:latin typeface="+mn-lt"/>
              </a:rPr>
              <a:t>PROMPTS FOR CREATIVE THINKING:</a:t>
            </a:r>
          </a:p>
          <a:p>
            <a:r>
              <a:rPr lang="en-GB" sz="1400" b="0" i="0" u="none" strike="noStrike" dirty="0">
                <a:solidFill>
                  <a:schemeClr val="tx1"/>
                </a:solidFill>
                <a:effectLst/>
                <a:latin typeface="+mn-lt"/>
              </a:rPr>
              <a:t>in pairs, students could choose one pattern that the other student has created that they like, and be shown by that student how they achieved it. They can also discuss anything that they felt didn't work as well as they had hoped, and what they learnt from this - seeing this not as a failure but as an opportunity for development</a:t>
            </a:r>
            <a:r>
              <a:rPr lang="en-GB" sz="1400" b="0" i="0" u="none" strike="noStrike" dirty="0">
                <a:solidFill>
                  <a:srgbClr val="FF0000"/>
                </a:solidFill>
                <a:effectLst/>
                <a:latin typeface="Arial" panose="020B0604020202020204" pitchFamily="34" charset="0"/>
              </a:rPr>
              <a:t>.</a:t>
            </a:r>
            <a:r>
              <a:rPr lang="en-GB" sz="1400" dirty="0"/>
              <a:t> </a:t>
            </a:r>
          </a:p>
        </p:txBody>
      </p:sp>
      <p:sp>
        <p:nvSpPr>
          <p:cNvPr id="4" name="Slide Number Placeholder 3"/>
          <p:cNvSpPr>
            <a:spLocks noGrp="1"/>
          </p:cNvSpPr>
          <p:nvPr>
            <p:ph type="sldNum" sz="quarter" idx="5"/>
          </p:nvPr>
        </p:nvSpPr>
        <p:spPr/>
        <p:txBody>
          <a:bodyPr/>
          <a:lstStyle/>
          <a:p>
            <a:fld id="{9CE8A702-439D-4510-81CC-F329F08A88D8}" type="slidenum">
              <a:rPr lang="en-GB" smtClean="0"/>
              <a:t>17</a:t>
            </a:fld>
            <a:endParaRPr lang="en-GB"/>
          </a:p>
        </p:txBody>
      </p:sp>
    </p:spTree>
    <p:extLst>
      <p:ext uri="{BB962C8B-B14F-4D97-AF65-F5344CB8AC3E}">
        <p14:creationId xmlns:p14="http://schemas.microsoft.com/office/powerpoint/2010/main" val="1591592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b="0" i="0" u="none" strike="noStrike"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9CE8A702-439D-4510-81CC-F329F08A88D8}" type="slidenum">
              <a:rPr lang="en-GB" smtClean="0"/>
              <a:t>18</a:t>
            </a:fld>
            <a:endParaRPr lang="en-GB"/>
          </a:p>
        </p:txBody>
      </p:sp>
    </p:spTree>
    <p:extLst>
      <p:ext uri="{BB962C8B-B14F-4D97-AF65-F5344CB8AC3E}">
        <p14:creationId xmlns:p14="http://schemas.microsoft.com/office/powerpoint/2010/main" val="1437211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19</a:t>
            </a:fld>
            <a:endParaRPr lang="en-GB"/>
          </a:p>
        </p:txBody>
      </p:sp>
    </p:spTree>
    <p:extLst>
      <p:ext uri="{BB962C8B-B14F-4D97-AF65-F5344CB8AC3E}">
        <p14:creationId xmlns:p14="http://schemas.microsoft.com/office/powerpoint/2010/main" val="3497333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8A702-439D-4510-81CC-F329F08A88D8}" type="slidenum">
              <a:rPr lang="en-GB" smtClean="0"/>
              <a:t>20</a:t>
            </a:fld>
            <a:endParaRPr lang="en-GB"/>
          </a:p>
        </p:txBody>
      </p:sp>
    </p:spTree>
    <p:extLst>
      <p:ext uri="{BB962C8B-B14F-4D97-AF65-F5344CB8AC3E}">
        <p14:creationId xmlns:p14="http://schemas.microsoft.com/office/powerpoint/2010/main" val="3899740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245E-21D5-48DE-B85F-A714774AFD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BD58142-874D-4929-89C9-FBDD9C45F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AC2252-3079-4020-A140-32CA295F731A}"/>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ADCF53AD-1486-4F54-9814-0CADD6273E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E09343-E18B-4A76-A458-96913542DB2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16574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B8DA-E4FA-4C2C-9D42-6A08D563DF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5F044-EAA5-4939-AFF6-2DB5AC95BA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1B0862-09D6-43CB-9DAA-DA92C2ABEA9D}"/>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B18B5C60-97A0-4C29-8FF6-4C864EA2B0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029916-B773-4084-8526-015C850C1B90}"/>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3410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DA27-EC5E-4757-8E37-F0A43948EB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1C9FBB-714B-4ECF-887F-48F98B4EC7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EEBD2-E217-4BC2-A5A7-63D2E2027DCA}"/>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30189D30-04A5-42C7-87E5-8D69F8DF96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B2F19-3DEA-4A79-87CB-6E382DD41A2A}"/>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779004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49B1-7C19-4314-8BAA-7A7C2E5AB2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9ED0C8-5091-4AD5-9764-C55D8E19AA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1AB9CD-0F77-46A4-BF75-EC61C11450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A34AFC-F63B-40F6-B266-0B097A7BFCCE}"/>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C897E38C-C24E-4146-84DE-CFE446AA23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06E5D8-02CE-481D-83DD-B83B721D5072}"/>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01076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9C2F-D7ED-4864-AAD3-76B5B74BF3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70D706-C0AE-49BD-AD76-28607CACE7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2D1156-845D-46CD-9891-18682E5137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A6C839-BD61-4B35-BE90-081FB47987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A5E6CD-D139-4B78-9EBD-5464C088A2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00E9BC-90A9-4EA6-9795-F66719564DA1}"/>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8" name="Footer Placeholder 7">
            <a:extLst>
              <a:ext uri="{FF2B5EF4-FFF2-40B4-BE49-F238E27FC236}">
                <a16:creationId xmlns:a16="http://schemas.microsoft.com/office/drawing/2014/main" id="{30CD0C5E-C134-4DE7-86C8-23B9EC2DEE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997DAFD-AC88-4A52-8043-AFF5F04BACDC}"/>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15657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4AE0-A42D-4D8B-80B6-0121562C12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8B76441-527B-4A82-93A9-5D66F3A710F6}"/>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4" name="Footer Placeholder 3">
            <a:extLst>
              <a:ext uri="{FF2B5EF4-FFF2-40B4-BE49-F238E27FC236}">
                <a16:creationId xmlns:a16="http://schemas.microsoft.com/office/drawing/2014/main" id="{35AEF6CE-B2CE-4858-95B5-426EF62488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AC4EBB-F764-438A-8117-9FAA250C67A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99975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BF68FB-875A-49FF-860D-794B617804F9}"/>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3" name="Footer Placeholder 2">
            <a:extLst>
              <a:ext uri="{FF2B5EF4-FFF2-40B4-BE49-F238E27FC236}">
                <a16:creationId xmlns:a16="http://schemas.microsoft.com/office/drawing/2014/main" id="{780D5695-B111-4BF8-B3B8-B7ACB05DB5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04D001-1F16-495D-88B7-3DBCBCA6E407}"/>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44779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98F-03F7-4424-B7E8-3ACF9DBAB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1B64D6-A0DE-4EE3-842C-BF77F0D5B7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341259-E018-4EC0-9A5A-89891DDBA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F764BE-08CB-41B9-8F8E-EB5CEE6A406F}"/>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1D82ACDF-F4D1-44F3-9ED4-79BB8F245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86A4DF-4BD6-4AAA-BEDA-35EAB64A7665}"/>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1860010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84A0-8BA2-4FD6-8C3B-7D2E0F641B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C5F52A-54F0-47FF-830E-E465047559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3DDBFE-2712-49E8-91BD-84D5EA0DE6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E47157-DBD1-4BF5-A67E-CA613E29F610}"/>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6" name="Footer Placeholder 5">
            <a:extLst>
              <a:ext uri="{FF2B5EF4-FFF2-40B4-BE49-F238E27FC236}">
                <a16:creationId xmlns:a16="http://schemas.microsoft.com/office/drawing/2014/main" id="{DBF2CC1C-2A9B-4C03-8F38-B919465C44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DF3080-FD32-40C7-97C8-BC9EDB416608}"/>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264401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D64A-5791-44BB-9715-95FCCB64C0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9BE355-016F-4C6D-A526-9EC620EDFA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40DBA1-787C-4B00-8CF0-F5344625F6B1}"/>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E4580425-277B-4603-AF51-B723FEDE0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D0E0CF-15E4-4F42-976D-4EB0166F6174}"/>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426545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7AB6CB-D6F4-4D5C-8FBE-3F7B917CA6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0474F4-AAE5-482F-B789-89038573E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9E3EEC-85A2-45F1-AEF9-F1DE8EF8B3D8}"/>
              </a:ext>
            </a:extLst>
          </p:cNvPr>
          <p:cNvSpPr>
            <a:spLocks noGrp="1"/>
          </p:cNvSpPr>
          <p:nvPr>
            <p:ph type="dt" sz="half" idx="10"/>
          </p:nvPr>
        </p:nvSpPr>
        <p:spPr/>
        <p:txBody>
          <a:body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827A40D6-F25D-4063-94EE-B695C29819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D4AB7A-AFE2-4C1C-A14C-75CCF18A71CE}"/>
              </a:ext>
            </a:extLst>
          </p:cNvPr>
          <p:cNvSpPr>
            <a:spLocks noGrp="1"/>
          </p:cNvSpPr>
          <p:nvPr>
            <p:ph type="sldNum" sz="quarter" idx="12"/>
          </p:nvPr>
        </p:nvSpPr>
        <p:spPr/>
        <p:txBody>
          <a:bodyPr/>
          <a:lstStyle/>
          <a:p>
            <a:fld id="{C7BBD08B-F500-485E-9B76-6053A6B205FD}" type="slidenum">
              <a:rPr lang="en-GB" smtClean="0"/>
              <a:t>‹#›</a:t>
            </a:fld>
            <a:endParaRPr lang="en-GB"/>
          </a:p>
        </p:txBody>
      </p:sp>
    </p:spTree>
    <p:extLst>
      <p:ext uri="{BB962C8B-B14F-4D97-AF65-F5344CB8AC3E}">
        <p14:creationId xmlns:p14="http://schemas.microsoft.com/office/powerpoint/2010/main" val="3829674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3066EE-19EF-43EC-BEDD-E0F6A838B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857620-858D-42BB-9600-49CA627FF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A192E5-10EB-43E1-A46E-E7E8A84BC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D5812-C3E3-42F9-B6CC-B07CDD5E0484}" type="datetimeFigureOut">
              <a:rPr lang="en-GB" smtClean="0"/>
              <a:t>03/03/2022</a:t>
            </a:fld>
            <a:endParaRPr lang="en-GB"/>
          </a:p>
        </p:txBody>
      </p:sp>
      <p:sp>
        <p:nvSpPr>
          <p:cNvPr id="5" name="Footer Placeholder 4">
            <a:extLst>
              <a:ext uri="{FF2B5EF4-FFF2-40B4-BE49-F238E27FC236}">
                <a16:creationId xmlns:a16="http://schemas.microsoft.com/office/drawing/2014/main" id="{B1A42EE6-F1D7-413E-A070-3BA90CEBAE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A061974-679E-476B-8E28-A036685E32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BD08B-F500-485E-9B76-6053A6B205FD}" type="slidenum">
              <a:rPr lang="en-GB" smtClean="0"/>
              <a:t>‹#›</a:t>
            </a:fld>
            <a:endParaRPr lang="en-GB"/>
          </a:p>
        </p:txBody>
      </p:sp>
    </p:spTree>
    <p:extLst>
      <p:ext uri="{BB962C8B-B14F-4D97-AF65-F5344CB8AC3E}">
        <p14:creationId xmlns:p14="http://schemas.microsoft.com/office/powerpoint/2010/main" val="2458878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ites.barbican.org.uk/teacherslab/"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1.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hyperlink" Target="https://hollyhendry.com/hollyhendry.com/Sculpture/Pages/GUM_SOULS.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tate.org.uk/art/artists/jacques-lipchitz-1518" TargetMode="External"/><Relationship Id="rId5" Type="http://schemas.openxmlformats.org/officeDocument/2006/relationships/hyperlink" Target="https://www.barbarahepworth.org.uk/" TargetMode="Externa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hyperlink" Target="https://www.researchgate.net/publication/305218451_A_Five_Dimensional_Model_of_Creativity_and_its_Assessment_in_Schools" TargetMode="External"/><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groundworkgallery.com/exhibitions-about-environment/virtual-tour/" TargetMode="External"/><Relationship Id="rId5" Type="http://schemas.openxmlformats.org/officeDocument/2006/relationships/hyperlink" Target="https://nnfestival.org.uk/festival-bridge/schools-education/resource-bank/" TargetMode="External"/><Relationship Id="rId4" Type="http://schemas.openxmlformats.org/officeDocument/2006/relationships/hyperlink" Target="https://www.thomastallisschool.com/tallis-habi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AB76C3-29DE-4474-8519-D6A90E7D61BF}"/>
              </a:ext>
            </a:extLst>
          </p:cNvPr>
          <p:cNvSpPr/>
          <p:nvPr/>
        </p:nvSpPr>
        <p:spPr>
          <a:xfrm>
            <a:off x="-2117" y="-2117"/>
            <a:ext cx="12382499" cy="1479126"/>
          </a:xfrm>
          <a:prstGeom prst="rect">
            <a:avLst/>
          </a:prstGeom>
          <a:solidFill>
            <a:srgbClr val="EDE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37A5F-3668-4999-8ACD-C192EE22F14E}"/>
              </a:ext>
            </a:extLst>
          </p:cNvPr>
          <p:cNvSpPr>
            <a:spLocks noGrp="1"/>
          </p:cNvSpPr>
          <p:nvPr>
            <p:ph type="title"/>
          </p:nvPr>
        </p:nvSpPr>
        <p:spPr>
          <a:xfrm>
            <a:off x="848360" y="599757"/>
            <a:ext cx="10292080" cy="830945"/>
          </a:xfrm>
        </p:spPr>
        <p:txBody>
          <a:bodyPr>
            <a:normAutofit/>
          </a:bodyPr>
          <a:lstStyle/>
          <a:p>
            <a:pPr algn="ctr"/>
            <a:r>
              <a:rPr lang="en-GB" sz="3200" dirty="0">
                <a:latin typeface="FuturaSB-Bold" panose="02000504050000020003" pitchFamily="2" charset="0"/>
                <a:ea typeface="+mn-ea"/>
                <a:cs typeface="+mn-cs"/>
              </a:rPr>
              <a:t>Teacher Lab</a:t>
            </a:r>
            <a:endParaRPr lang="en-US" sz="3600" dirty="0">
              <a:latin typeface="FuturaSB-Bold" panose="02000504050000020003" pitchFamily="2" charset="0"/>
              <a:ea typeface="+mn-ea"/>
              <a:cs typeface="Calibri Light" panose="020F0302020204030204"/>
            </a:endParaRPr>
          </a:p>
        </p:txBody>
      </p:sp>
      <p:sp>
        <p:nvSpPr>
          <p:cNvPr id="3" name="Content Placeholder 2">
            <a:extLst>
              <a:ext uri="{FF2B5EF4-FFF2-40B4-BE49-F238E27FC236}">
                <a16:creationId xmlns:a16="http://schemas.microsoft.com/office/drawing/2014/main" id="{15B38651-D1BA-488F-881B-334EFA16BBA1}"/>
              </a:ext>
            </a:extLst>
          </p:cNvPr>
          <p:cNvSpPr>
            <a:spLocks noGrp="1"/>
          </p:cNvSpPr>
          <p:nvPr>
            <p:ph idx="1"/>
          </p:nvPr>
        </p:nvSpPr>
        <p:spPr>
          <a:xfrm>
            <a:off x="848360" y="4238549"/>
            <a:ext cx="10515600" cy="635222"/>
          </a:xfrm>
        </p:spPr>
        <p:txBody>
          <a:bodyPr vert="horz" lIns="91440" tIns="45720" rIns="91440" bIns="45720" rtlCol="0" anchor="t">
            <a:normAutofit/>
          </a:bodyPr>
          <a:lstStyle/>
          <a:p>
            <a:pPr marL="0" indent="0" algn="ctr">
              <a:buNone/>
            </a:pPr>
            <a:r>
              <a:rPr lang="en-GB" sz="2000" b="1">
                <a:latin typeface="Ink Free" panose="03080402000500000000" pitchFamily="66" charset="0"/>
              </a:rPr>
              <a:t>YEAR FOUR Teaching </a:t>
            </a:r>
            <a:r>
              <a:rPr lang="en-GB" sz="2000" b="1" dirty="0">
                <a:latin typeface="Ink Free" panose="03080402000500000000" pitchFamily="66" charset="0"/>
              </a:rPr>
              <a:t>Resource – Slides and Notes</a:t>
            </a:r>
            <a:endParaRPr lang="en-US" b="1" dirty="0">
              <a:latin typeface="Ink Free" panose="03080402000500000000" pitchFamily="66" charset="0"/>
            </a:endParaRPr>
          </a:p>
          <a:p>
            <a:pPr marL="0" indent="0" algn="ctr">
              <a:buNone/>
            </a:pPr>
            <a:endParaRPr lang="en-GB" sz="2000" dirty="0">
              <a:cs typeface="Calibri" panose="020F0502020204030204"/>
            </a:endParaRPr>
          </a:p>
          <a:p>
            <a:pPr marL="0" indent="0">
              <a:buNone/>
            </a:pPr>
            <a:endParaRPr lang="en-GB" sz="2000" dirty="0">
              <a:highlight>
                <a:srgbClr val="FFFF00"/>
              </a:highlight>
              <a:cs typeface="Calibri"/>
            </a:endParaRPr>
          </a:p>
          <a:p>
            <a:pPr marL="0" indent="0">
              <a:buNone/>
            </a:pPr>
            <a:endParaRPr lang="en-GB" sz="2000" dirty="0">
              <a:highlight>
                <a:srgbClr val="FFFF00"/>
              </a:highlight>
            </a:endParaRPr>
          </a:p>
        </p:txBody>
      </p:sp>
      <p:pic>
        <p:nvPicPr>
          <p:cNvPr id="9" name="Picture 9" descr="Text&#10;&#10;Description automatically generated">
            <a:extLst>
              <a:ext uri="{FF2B5EF4-FFF2-40B4-BE49-F238E27FC236}">
                <a16:creationId xmlns:a16="http://schemas.microsoft.com/office/drawing/2014/main" id="{20F0750A-F41C-49E5-83F0-918C23D110B7}"/>
              </a:ext>
            </a:extLst>
          </p:cNvPr>
          <p:cNvPicPr>
            <a:picLocks noChangeAspect="1"/>
          </p:cNvPicPr>
          <p:nvPr/>
        </p:nvPicPr>
        <p:blipFill>
          <a:blip r:embed="rId3"/>
          <a:stretch>
            <a:fillRect/>
          </a:stretch>
        </p:blipFill>
        <p:spPr>
          <a:xfrm>
            <a:off x="706120" y="2229554"/>
            <a:ext cx="10779760" cy="1708939"/>
          </a:xfrm>
          <a:prstGeom prst="rect">
            <a:avLst/>
          </a:prstGeom>
        </p:spPr>
      </p:pic>
      <p:pic>
        <p:nvPicPr>
          <p:cNvPr id="12" name="Picture 12">
            <a:extLst>
              <a:ext uri="{FF2B5EF4-FFF2-40B4-BE49-F238E27FC236}">
                <a16:creationId xmlns:a16="http://schemas.microsoft.com/office/drawing/2014/main" id="{DA917A5F-B861-426D-A97C-14969A64C047}"/>
              </a:ext>
            </a:extLst>
          </p:cNvPr>
          <p:cNvPicPr>
            <a:picLocks noChangeAspect="1"/>
          </p:cNvPicPr>
          <p:nvPr/>
        </p:nvPicPr>
        <p:blipFill>
          <a:blip r:embed="rId4"/>
          <a:stretch>
            <a:fillRect/>
          </a:stretch>
        </p:blipFill>
        <p:spPr>
          <a:xfrm rot="2220000">
            <a:off x="1564641" y="-382246"/>
            <a:ext cx="1361440" cy="855930"/>
          </a:xfrm>
          <a:prstGeom prst="rect">
            <a:avLst/>
          </a:prstGeom>
        </p:spPr>
      </p:pic>
      <p:pic>
        <p:nvPicPr>
          <p:cNvPr id="13" name="Picture 13" descr="A picture containing logo&#10;&#10;Description automatically generated">
            <a:extLst>
              <a:ext uri="{FF2B5EF4-FFF2-40B4-BE49-F238E27FC236}">
                <a16:creationId xmlns:a16="http://schemas.microsoft.com/office/drawing/2014/main" id="{833AEB45-2DAD-4D4C-9EC8-53AB3C393C2D}"/>
              </a:ext>
            </a:extLst>
          </p:cNvPr>
          <p:cNvPicPr>
            <a:picLocks noChangeAspect="1"/>
          </p:cNvPicPr>
          <p:nvPr/>
        </p:nvPicPr>
        <p:blipFill>
          <a:blip r:embed="rId5"/>
          <a:stretch>
            <a:fillRect/>
          </a:stretch>
        </p:blipFill>
        <p:spPr>
          <a:xfrm>
            <a:off x="10011846" y="335902"/>
            <a:ext cx="1524000" cy="930921"/>
          </a:xfrm>
          <a:prstGeom prst="rect">
            <a:avLst/>
          </a:prstGeom>
        </p:spPr>
      </p:pic>
      <p:pic>
        <p:nvPicPr>
          <p:cNvPr id="14" name="Picture 14" descr="Logo&#10;&#10;Description automatically generated">
            <a:extLst>
              <a:ext uri="{FF2B5EF4-FFF2-40B4-BE49-F238E27FC236}">
                <a16:creationId xmlns:a16="http://schemas.microsoft.com/office/drawing/2014/main" id="{66BB027B-2A69-4CC1-B2F4-CC1BB74C1E45}"/>
              </a:ext>
            </a:extLst>
          </p:cNvPr>
          <p:cNvPicPr>
            <a:picLocks noChangeAspect="1"/>
          </p:cNvPicPr>
          <p:nvPr/>
        </p:nvPicPr>
        <p:blipFill>
          <a:blip r:embed="rId6"/>
          <a:stretch>
            <a:fillRect/>
          </a:stretch>
        </p:blipFill>
        <p:spPr>
          <a:xfrm rot="9600000">
            <a:off x="-63870" y="-294640"/>
            <a:ext cx="879580" cy="1330960"/>
          </a:xfrm>
          <a:prstGeom prst="rect">
            <a:avLst/>
          </a:prstGeom>
        </p:spPr>
      </p:pic>
      <p:pic>
        <p:nvPicPr>
          <p:cNvPr id="17" name="Picture 17" descr="A picture containing logo&#10;&#10;Description automatically generated">
            <a:extLst>
              <a:ext uri="{FF2B5EF4-FFF2-40B4-BE49-F238E27FC236}">
                <a16:creationId xmlns:a16="http://schemas.microsoft.com/office/drawing/2014/main" id="{FB021A7E-43E2-4429-9B84-7FEE8590FC9B}"/>
              </a:ext>
            </a:extLst>
          </p:cNvPr>
          <p:cNvPicPr>
            <a:picLocks noChangeAspect="1"/>
          </p:cNvPicPr>
          <p:nvPr/>
        </p:nvPicPr>
        <p:blipFill>
          <a:blip r:embed="rId7"/>
          <a:stretch>
            <a:fillRect/>
          </a:stretch>
        </p:blipFill>
        <p:spPr>
          <a:xfrm>
            <a:off x="894080" y="415768"/>
            <a:ext cx="1209040" cy="1383345"/>
          </a:xfrm>
          <a:prstGeom prst="rect">
            <a:avLst/>
          </a:prstGeom>
        </p:spPr>
      </p:pic>
      <p:pic>
        <p:nvPicPr>
          <p:cNvPr id="18" name="Picture 18">
            <a:extLst>
              <a:ext uri="{FF2B5EF4-FFF2-40B4-BE49-F238E27FC236}">
                <a16:creationId xmlns:a16="http://schemas.microsoft.com/office/drawing/2014/main" id="{6E9FA610-99C9-4F98-ACD3-26E93349DDAF}"/>
              </a:ext>
            </a:extLst>
          </p:cNvPr>
          <p:cNvPicPr>
            <a:picLocks noChangeAspect="1"/>
          </p:cNvPicPr>
          <p:nvPr/>
        </p:nvPicPr>
        <p:blipFill>
          <a:blip r:embed="rId8"/>
          <a:stretch>
            <a:fillRect/>
          </a:stretch>
        </p:blipFill>
        <p:spPr>
          <a:xfrm rot="1200000">
            <a:off x="8900160" y="440419"/>
            <a:ext cx="1463040" cy="1354361"/>
          </a:xfrm>
          <a:prstGeom prst="rect">
            <a:avLst/>
          </a:prstGeom>
        </p:spPr>
      </p:pic>
      <p:pic>
        <p:nvPicPr>
          <p:cNvPr id="23" name="Picture 23" descr="Logo&#10;&#10;Description automatically generated">
            <a:extLst>
              <a:ext uri="{FF2B5EF4-FFF2-40B4-BE49-F238E27FC236}">
                <a16:creationId xmlns:a16="http://schemas.microsoft.com/office/drawing/2014/main" id="{DB3EE0A3-ADFC-406D-B45E-67CE9E3E8AC5}"/>
              </a:ext>
            </a:extLst>
          </p:cNvPr>
          <p:cNvPicPr>
            <a:picLocks noChangeAspect="1"/>
          </p:cNvPicPr>
          <p:nvPr/>
        </p:nvPicPr>
        <p:blipFill>
          <a:blip r:embed="rId9"/>
          <a:stretch>
            <a:fillRect/>
          </a:stretch>
        </p:blipFill>
        <p:spPr>
          <a:xfrm>
            <a:off x="6161705" y="5618858"/>
            <a:ext cx="2550961" cy="520927"/>
          </a:xfrm>
          <a:prstGeom prst="rect">
            <a:avLst/>
          </a:prstGeom>
        </p:spPr>
      </p:pic>
      <p:pic>
        <p:nvPicPr>
          <p:cNvPr id="25" name="Picture 25" descr="Logo, company name&#10;&#10;Description automatically generated">
            <a:extLst>
              <a:ext uri="{FF2B5EF4-FFF2-40B4-BE49-F238E27FC236}">
                <a16:creationId xmlns:a16="http://schemas.microsoft.com/office/drawing/2014/main" id="{A4555926-CB65-4467-9F21-C34E0DAD303B}"/>
              </a:ext>
            </a:extLst>
          </p:cNvPr>
          <p:cNvPicPr>
            <a:picLocks noChangeAspect="1"/>
          </p:cNvPicPr>
          <p:nvPr/>
        </p:nvPicPr>
        <p:blipFill>
          <a:blip r:embed="rId10"/>
          <a:stretch>
            <a:fillRect/>
          </a:stretch>
        </p:blipFill>
        <p:spPr>
          <a:xfrm>
            <a:off x="3930402" y="5554376"/>
            <a:ext cx="1818640" cy="585409"/>
          </a:xfrm>
          <a:prstGeom prst="rect">
            <a:avLst/>
          </a:prstGeom>
        </p:spPr>
      </p:pic>
      <p:pic>
        <p:nvPicPr>
          <p:cNvPr id="26" name="Picture 26" descr="Logo&#10;&#10;Description automatically generated">
            <a:extLst>
              <a:ext uri="{FF2B5EF4-FFF2-40B4-BE49-F238E27FC236}">
                <a16:creationId xmlns:a16="http://schemas.microsoft.com/office/drawing/2014/main" id="{9E91BA5D-544F-415B-BE82-EBCA1C5F4C7F}"/>
              </a:ext>
            </a:extLst>
          </p:cNvPr>
          <p:cNvPicPr>
            <a:picLocks noChangeAspect="1"/>
          </p:cNvPicPr>
          <p:nvPr/>
        </p:nvPicPr>
        <p:blipFill>
          <a:blip r:embed="rId11"/>
          <a:stretch>
            <a:fillRect/>
          </a:stretch>
        </p:blipFill>
        <p:spPr>
          <a:xfrm>
            <a:off x="1567232" y="5364101"/>
            <a:ext cx="2092960" cy="854198"/>
          </a:xfrm>
          <a:prstGeom prst="rect">
            <a:avLst/>
          </a:prstGeom>
        </p:spPr>
      </p:pic>
      <p:pic>
        <p:nvPicPr>
          <p:cNvPr id="27" name="Picture 27">
            <a:extLst>
              <a:ext uri="{FF2B5EF4-FFF2-40B4-BE49-F238E27FC236}">
                <a16:creationId xmlns:a16="http://schemas.microsoft.com/office/drawing/2014/main" id="{41A8B77F-8A47-40B6-A2FA-2418EA10AB62}"/>
              </a:ext>
            </a:extLst>
          </p:cNvPr>
          <p:cNvPicPr>
            <a:picLocks noChangeAspect="1"/>
          </p:cNvPicPr>
          <p:nvPr/>
        </p:nvPicPr>
        <p:blipFill>
          <a:blip r:embed="rId12"/>
          <a:stretch>
            <a:fillRect/>
          </a:stretch>
        </p:blipFill>
        <p:spPr>
          <a:xfrm rot="11460000">
            <a:off x="2981730" y="-406400"/>
            <a:ext cx="985981" cy="1554480"/>
          </a:xfrm>
          <a:prstGeom prst="rect">
            <a:avLst/>
          </a:prstGeom>
        </p:spPr>
      </p:pic>
      <p:pic>
        <p:nvPicPr>
          <p:cNvPr id="28" name="Picture 28">
            <a:extLst>
              <a:ext uri="{FF2B5EF4-FFF2-40B4-BE49-F238E27FC236}">
                <a16:creationId xmlns:a16="http://schemas.microsoft.com/office/drawing/2014/main" id="{5297DCB2-3DA0-4D03-8EE6-1921E31A685F}"/>
              </a:ext>
            </a:extLst>
          </p:cNvPr>
          <p:cNvPicPr>
            <a:picLocks noChangeAspect="1"/>
          </p:cNvPicPr>
          <p:nvPr/>
        </p:nvPicPr>
        <p:blipFill>
          <a:blip r:embed="rId13"/>
          <a:stretch>
            <a:fillRect/>
          </a:stretch>
        </p:blipFill>
        <p:spPr>
          <a:xfrm rot="12240000">
            <a:off x="11401279" y="-352404"/>
            <a:ext cx="1198880" cy="1042791"/>
          </a:xfrm>
          <a:prstGeom prst="rect">
            <a:avLst/>
          </a:prstGeom>
        </p:spPr>
      </p:pic>
      <p:pic>
        <p:nvPicPr>
          <p:cNvPr id="29" name="Picture 29">
            <a:extLst>
              <a:ext uri="{FF2B5EF4-FFF2-40B4-BE49-F238E27FC236}">
                <a16:creationId xmlns:a16="http://schemas.microsoft.com/office/drawing/2014/main" id="{6014847D-2FA2-466E-BEB4-BFCC297416AA}"/>
              </a:ext>
            </a:extLst>
          </p:cNvPr>
          <p:cNvPicPr>
            <a:picLocks noChangeAspect="1"/>
          </p:cNvPicPr>
          <p:nvPr/>
        </p:nvPicPr>
        <p:blipFill>
          <a:blip r:embed="rId14"/>
          <a:stretch>
            <a:fillRect/>
          </a:stretch>
        </p:blipFill>
        <p:spPr>
          <a:xfrm rot="10080000">
            <a:off x="8107680" y="-215530"/>
            <a:ext cx="914400" cy="1254020"/>
          </a:xfrm>
          <a:prstGeom prst="rect">
            <a:avLst/>
          </a:prstGeom>
        </p:spPr>
      </p:pic>
      <p:pic>
        <p:nvPicPr>
          <p:cNvPr id="4" name="Picture 4" descr="Logo&#10;&#10;Description automatically generated">
            <a:extLst>
              <a:ext uri="{FF2B5EF4-FFF2-40B4-BE49-F238E27FC236}">
                <a16:creationId xmlns:a16="http://schemas.microsoft.com/office/drawing/2014/main" id="{1EC82382-D180-4A48-9DB2-629D9B6C1DA4}"/>
              </a:ext>
            </a:extLst>
          </p:cNvPr>
          <p:cNvPicPr>
            <a:picLocks noChangeAspect="1"/>
          </p:cNvPicPr>
          <p:nvPr/>
        </p:nvPicPr>
        <p:blipFill>
          <a:blip r:embed="rId15"/>
          <a:stretch>
            <a:fillRect/>
          </a:stretch>
        </p:blipFill>
        <p:spPr>
          <a:xfrm>
            <a:off x="8895080" y="5408813"/>
            <a:ext cx="1473200" cy="764774"/>
          </a:xfrm>
          <a:prstGeom prst="rect">
            <a:avLst/>
          </a:prstGeom>
        </p:spPr>
      </p:pic>
    </p:spTree>
    <p:extLst>
      <p:ext uri="{BB962C8B-B14F-4D97-AF65-F5344CB8AC3E}">
        <p14:creationId xmlns:p14="http://schemas.microsoft.com/office/powerpoint/2010/main" val="2437389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857C8-4FA1-40D8-BDE9-7CCEB1D33E79}"/>
              </a:ext>
            </a:extLst>
          </p:cNvPr>
          <p:cNvSpPr>
            <a:spLocks noGrp="1"/>
          </p:cNvSpPr>
          <p:nvPr>
            <p:ph type="title"/>
          </p:nvPr>
        </p:nvSpPr>
        <p:spPr>
          <a:xfrm>
            <a:off x="1833880" y="593187"/>
            <a:ext cx="9509760" cy="827391"/>
          </a:xfrm>
          <a:ln>
            <a:noFill/>
          </a:ln>
        </p:spPr>
        <p:txBody>
          <a:bodyPr>
            <a:normAutofit/>
          </a:bodyPr>
          <a:lstStyle/>
          <a:p>
            <a:r>
              <a:rPr lang="en-GB" sz="3200" b="1" dirty="0">
                <a:solidFill>
                  <a:srgbClr val="7070DA"/>
                </a:solidFill>
                <a:latin typeface="Ink Free"/>
                <a:ea typeface="+mn-ea"/>
                <a:cs typeface="+mn-cs"/>
              </a:rPr>
              <a:t>Contents</a:t>
            </a:r>
          </a:p>
        </p:txBody>
      </p:sp>
      <p:pic>
        <p:nvPicPr>
          <p:cNvPr id="4" name="Picture 4" descr="A picture containing text&#10;&#10;Description automatically generated">
            <a:extLst>
              <a:ext uri="{FF2B5EF4-FFF2-40B4-BE49-F238E27FC236}">
                <a16:creationId xmlns:a16="http://schemas.microsoft.com/office/drawing/2014/main" id="{6538FB0E-2C38-4B4F-8DF2-D1CD9D9804C9}"/>
              </a:ext>
            </a:extLst>
          </p:cNvPr>
          <p:cNvPicPr>
            <a:picLocks noChangeAspect="1"/>
          </p:cNvPicPr>
          <p:nvPr/>
        </p:nvPicPr>
        <p:blipFill rotWithShape="1">
          <a:blip r:embed="rId3"/>
          <a:srcRect l="41593" r="-885"/>
          <a:stretch/>
        </p:blipFill>
        <p:spPr>
          <a:xfrm>
            <a:off x="1831" y="2621280"/>
            <a:ext cx="1371318" cy="4114800"/>
          </a:xfrm>
          <a:prstGeom prst="rect">
            <a:avLst/>
          </a:prstGeom>
        </p:spPr>
      </p:pic>
      <p:pic>
        <p:nvPicPr>
          <p:cNvPr id="5" name="Picture 5">
            <a:extLst>
              <a:ext uri="{FF2B5EF4-FFF2-40B4-BE49-F238E27FC236}">
                <a16:creationId xmlns:a16="http://schemas.microsoft.com/office/drawing/2014/main" id="{08519EDF-BA41-499A-AF97-2F0E05092987}"/>
              </a:ext>
            </a:extLst>
          </p:cNvPr>
          <p:cNvPicPr>
            <a:picLocks noChangeAspect="1"/>
          </p:cNvPicPr>
          <p:nvPr/>
        </p:nvPicPr>
        <p:blipFill>
          <a:blip r:embed="rId4"/>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4039C8A7-CBA9-407E-9586-2C21836577B2}"/>
              </a:ext>
            </a:extLst>
          </p:cNvPr>
          <p:cNvPicPr>
            <a:picLocks noChangeAspect="1"/>
          </p:cNvPicPr>
          <p:nvPr/>
        </p:nvPicPr>
        <p:blipFill>
          <a:blip r:embed="rId5"/>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B46CFD2B-4FF3-4FB7-80FF-7D03AC580DD6}"/>
              </a:ext>
            </a:extLst>
          </p:cNvPr>
          <p:cNvPicPr>
            <a:picLocks noChangeAspect="1"/>
          </p:cNvPicPr>
          <p:nvPr/>
        </p:nvPicPr>
        <p:blipFill>
          <a:blip r:embed="rId6"/>
          <a:stretch>
            <a:fillRect/>
          </a:stretch>
        </p:blipFill>
        <p:spPr>
          <a:xfrm rot="11460000">
            <a:off x="11653499" y="449545"/>
            <a:ext cx="985981" cy="1554480"/>
          </a:xfrm>
          <a:prstGeom prst="rect">
            <a:avLst/>
          </a:prstGeom>
        </p:spPr>
      </p:pic>
      <p:sp>
        <p:nvSpPr>
          <p:cNvPr id="11" name="Content Placeholder 2">
            <a:extLst>
              <a:ext uri="{FF2B5EF4-FFF2-40B4-BE49-F238E27FC236}">
                <a16:creationId xmlns:a16="http://schemas.microsoft.com/office/drawing/2014/main" id="{107A39EE-988A-490C-86C8-20092EED376E}"/>
              </a:ext>
            </a:extLst>
          </p:cNvPr>
          <p:cNvSpPr>
            <a:spLocks noGrp="1"/>
          </p:cNvSpPr>
          <p:nvPr/>
        </p:nvSpPr>
        <p:spPr>
          <a:xfrm>
            <a:off x="1833880" y="1584734"/>
            <a:ext cx="950976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About Teacher Lab</a:t>
            </a:r>
          </a:p>
          <a:p>
            <a:r>
              <a:rPr lang="en-GB" sz="1600" dirty="0"/>
              <a:t>How to use this resource</a:t>
            </a:r>
          </a:p>
          <a:p>
            <a:r>
              <a:rPr lang="en-GB" sz="1600" dirty="0"/>
              <a:t>About this resource</a:t>
            </a:r>
          </a:p>
          <a:p>
            <a:r>
              <a:rPr lang="en-GB" sz="1600" dirty="0"/>
              <a:t>Author statements</a:t>
            </a:r>
          </a:p>
          <a:p>
            <a:r>
              <a:rPr lang="en-GB" sz="1600" dirty="0"/>
              <a:t>Lesson plans:</a:t>
            </a:r>
          </a:p>
          <a:p>
            <a:pPr lvl="1"/>
            <a:r>
              <a:rPr lang="en-GB" sz="1600" dirty="0"/>
              <a:t>Year 4 – Teeth</a:t>
            </a:r>
          </a:p>
          <a:p>
            <a:r>
              <a:rPr lang="en-GB" sz="1600" dirty="0"/>
              <a:t>Credits</a:t>
            </a:r>
          </a:p>
          <a:p>
            <a:r>
              <a:rPr lang="en-GB" sz="1600" dirty="0"/>
              <a:t>References</a:t>
            </a:r>
          </a:p>
        </p:txBody>
      </p:sp>
    </p:spTree>
    <p:extLst>
      <p:ext uri="{BB962C8B-B14F-4D97-AF65-F5344CB8AC3E}">
        <p14:creationId xmlns:p14="http://schemas.microsoft.com/office/powerpoint/2010/main" val="180599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87421"/>
            <a:ext cx="10515600" cy="568730"/>
          </a:xfrm>
        </p:spPr>
        <p:txBody>
          <a:bodyPr>
            <a:normAutofit fontScale="90000"/>
          </a:bodyPr>
          <a:lstStyle/>
          <a:p>
            <a:r>
              <a:rPr lang="en-GB" sz="3600" b="1" dirty="0">
                <a:solidFill>
                  <a:srgbClr val="7070DA"/>
                </a:solidFill>
                <a:latin typeface="Ink Free"/>
                <a:ea typeface="+mn-ea"/>
                <a:cs typeface="+mn-cs"/>
              </a:rPr>
              <a:t>About Teacher Lab</a:t>
            </a:r>
          </a:p>
        </p:txBody>
      </p:sp>
      <p:pic>
        <p:nvPicPr>
          <p:cNvPr id="4" name="Picture 4">
            <a:extLst>
              <a:ext uri="{FF2B5EF4-FFF2-40B4-BE49-F238E27FC236}">
                <a16:creationId xmlns:a16="http://schemas.microsoft.com/office/drawing/2014/main" id="{778AB1D0-2C8D-45FC-8AE9-224EE4329DBA}"/>
              </a:ext>
            </a:extLst>
          </p:cNvPr>
          <p:cNvPicPr>
            <a:picLocks noChangeAspect="1"/>
          </p:cNvPicPr>
          <p:nvPr/>
        </p:nvPicPr>
        <p:blipFill>
          <a:blip r:embed="rId3"/>
          <a:stretch>
            <a:fillRect/>
          </a:stretch>
        </p:blipFill>
        <p:spPr>
          <a:xfrm>
            <a:off x="10419663" y="5716391"/>
            <a:ext cx="2187257" cy="1551911"/>
          </a:xfrm>
          <a:prstGeom prst="rect">
            <a:avLst/>
          </a:prstGeom>
        </p:spPr>
      </p:pic>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6151"/>
            <a:ext cx="10515600" cy="4637313"/>
          </a:xfrm>
        </p:spPr>
        <p:txBody>
          <a:bodyPr vert="horz" lIns="91440" tIns="45720" rIns="91440" bIns="45720" rtlCol="0" anchor="t">
            <a:normAutofit fontScale="92500" lnSpcReduction="20000"/>
          </a:bodyPr>
          <a:lstStyle/>
          <a:p>
            <a:pPr marL="0" indent="0">
              <a:lnSpc>
                <a:spcPct val="130000"/>
              </a:lnSpc>
              <a:spcBef>
                <a:spcPts val="0"/>
              </a:spcBef>
              <a:buNone/>
            </a:pPr>
            <a:r>
              <a:rPr lang="en-GB" sz="1900" dirty="0">
                <a:latin typeface="Calibri"/>
                <a:cs typeface="Calibri"/>
              </a:rPr>
              <a:t>The Teacher Lab project promotes creative practice in the classroom by supporting cross-curricular teacher and artist exchanges in the UK. It offers teachers direct access to a variety of artists, in order to re-imagine the curriculum and develop practical tools for learning through the arts. </a:t>
            </a:r>
          </a:p>
          <a:p>
            <a:pPr marL="0" indent="0">
              <a:lnSpc>
                <a:spcPct val="130000"/>
              </a:lnSpc>
              <a:spcBef>
                <a:spcPts val="0"/>
              </a:spcBef>
              <a:buNone/>
            </a:pPr>
            <a:endParaRPr lang="en-GB" sz="1900" dirty="0">
              <a:latin typeface="Calibri"/>
              <a:cs typeface="Calibri"/>
            </a:endParaRPr>
          </a:p>
          <a:p>
            <a:pPr marL="0" indent="0">
              <a:lnSpc>
                <a:spcPct val="130000"/>
              </a:lnSpc>
              <a:spcBef>
                <a:spcPts val="0"/>
              </a:spcBef>
              <a:spcAft>
                <a:spcPts val="800"/>
              </a:spcAft>
              <a:buNone/>
            </a:pPr>
            <a:r>
              <a:rPr lang="en-GB" sz="1900" dirty="0">
                <a:latin typeface="Calibri"/>
                <a:cs typeface="Calibri"/>
              </a:rPr>
              <a:t>You can access the previous Teacher Lab resource (exploring Push and Pull forces) created by teacher Christina Paul and actor and mathematician Victoria Gould, here: </a:t>
            </a:r>
            <a:r>
              <a:rPr lang="en-GB" sz="1900" dirty="0">
                <a:latin typeface="Calibri"/>
                <a:cs typeface="Calibri"/>
                <a:hlinkClick r:id="rId4"/>
              </a:rPr>
              <a:t>https://sites.barbican.org.uk/teacherslab/</a:t>
            </a:r>
            <a:endParaRPr lang="en-GB" sz="1900" dirty="0">
              <a:latin typeface="Calibri"/>
              <a:cs typeface="Calibri"/>
            </a:endParaRPr>
          </a:p>
          <a:p>
            <a:pPr marL="0" indent="0">
              <a:lnSpc>
                <a:spcPct val="130000"/>
              </a:lnSpc>
              <a:spcBef>
                <a:spcPts val="0"/>
              </a:spcBef>
              <a:buNone/>
            </a:pPr>
            <a:r>
              <a:rPr lang="en-GB" sz="1900" dirty="0">
                <a:effectLst/>
                <a:latin typeface="Calibri"/>
                <a:ea typeface="Calibri" panose="020F0502020204030204" pitchFamily="34" charset="0"/>
                <a:cs typeface="Calibri"/>
              </a:rPr>
              <a:t>……………………………………………………………………………………………………………………………………………………………………………..</a:t>
            </a:r>
          </a:p>
          <a:p>
            <a:pPr marL="0" indent="0">
              <a:lnSpc>
                <a:spcPct val="120000"/>
              </a:lnSpc>
              <a:spcBef>
                <a:spcPts val="0"/>
              </a:spcBef>
              <a:buNone/>
            </a:pPr>
            <a:r>
              <a:rPr lang="en-GB" sz="1900" dirty="0">
                <a:effectLst/>
                <a:latin typeface="Calibri"/>
                <a:ea typeface="Calibri" panose="020F0502020204030204" pitchFamily="34" charset="0"/>
                <a:cs typeface="Calibri"/>
              </a:rPr>
              <a:t>This Teacher Lab was a collaboration between Barbican Creative Learning, Creative Arts East for PEACH West Norfolk, and involved teachers Gill Sekatawa and </a:t>
            </a:r>
            <a:r>
              <a:rPr lang="en-GB" sz="1900" dirty="0">
                <a:latin typeface="Calibri"/>
                <a:ea typeface="Calibri" panose="020F0502020204030204" pitchFamily="34" charset="0"/>
                <a:cs typeface="Calibri"/>
              </a:rPr>
              <a:t>Sarah</a:t>
            </a:r>
            <a:r>
              <a:rPr lang="en-GB" sz="1900" dirty="0">
                <a:effectLst/>
                <a:latin typeface="Calibri"/>
                <a:ea typeface="Calibri" panose="020F0502020204030204" pitchFamily="34" charset="0"/>
                <a:cs typeface="Calibri"/>
              </a:rPr>
              <a:t> Melia from Nelson Academy in Downham Market, Norfolk, and Norwich based artist Kaitlin Ferguson.</a:t>
            </a:r>
            <a:endParaRPr lang="en-GB" sz="1900" dirty="0">
              <a:latin typeface="Calibri"/>
              <a:ea typeface="Calibri" panose="020F0502020204030204" pitchFamily="34" charset="0"/>
              <a:cs typeface="Calibri"/>
            </a:endParaRPr>
          </a:p>
          <a:p>
            <a:pPr marL="0" indent="0">
              <a:lnSpc>
                <a:spcPct val="120000"/>
              </a:lnSpc>
              <a:spcBef>
                <a:spcPts val="0"/>
              </a:spcBef>
              <a:buNone/>
            </a:pPr>
            <a:endParaRPr lang="en-GB" sz="1900" dirty="0">
              <a:effectLst/>
              <a:latin typeface="Calibri" panose="020F0502020204030204" pitchFamily="34" charset="0"/>
              <a:ea typeface="Calibri" panose="020F0502020204030204" pitchFamily="34" charset="0"/>
            </a:endParaRPr>
          </a:p>
          <a:p>
            <a:pPr marL="0" indent="0">
              <a:lnSpc>
                <a:spcPct val="120000"/>
              </a:lnSpc>
              <a:spcBef>
                <a:spcPts val="0"/>
              </a:spcBef>
              <a:buNone/>
            </a:pPr>
            <a:r>
              <a:rPr lang="en-GB" sz="1900" dirty="0">
                <a:effectLst/>
                <a:latin typeface="Calibri"/>
                <a:ea typeface="Calibri" panose="020F0502020204030204" pitchFamily="34" charset="0"/>
                <a:cs typeface="Calibri"/>
              </a:rPr>
              <a:t>Through a series of planning, testing and reflection sessions, Gill, Sarah and Kaitlin co-designed a range of creative activities to support the delivery of the primary science curriculum. These were then developed into a resource pack, in the form of a set of PowerPoint Slides which can be used directly in a lesson, with supportive guidance notes to assist your teaching.</a:t>
            </a:r>
            <a:endParaRPr lang="en-GB" sz="1900" dirty="0">
              <a:effectLst/>
              <a:latin typeface="Calibri"/>
              <a:ea typeface="Arial" panose="020B0604020202020204" pitchFamily="34" charset="0"/>
              <a:cs typeface="Calibri"/>
            </a:endParaRPr>
          </a:p>
          <a:p>
            <a:pPr marL="0" indent="0">
              <a:buNone/>
            </a:pPr>
            <a:endParaRPr lang="en-GB" dirty="0"/>
          </a:p>
        </p:txBody>
      </p:sp>
    </p:spTree>
    <p:extLst>
      <p:ext uri="{BB962C8B-B14F-4D97-AF65-F5344CB8AC3E}">
        <p14:creationId xmlns:p14="http://schemas.microsoft.com/office/powerpoint/2010/main" val="160411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01938" y="426720"/>
            <a:ext cx="10515600" cy="6004560"/>
          </a:xfrm>
        </p:spPr>
        <p:txBody>
          <a:bodyPr vert="horz" lIns="91440" tIns="45720" rIns="91440" bIns="45720" rtlCol="0" anchor="t">
            <a:normAutofit fontScale="25000" lnSpcReduction="20000"/>
          </a:bodyPr>
          <a:lstStyle/>
          <a:p>
            <a:pPr marL="0" indent="0">
              <a:lnSpc>
                <a:spcPct val="120000"/>
              </a:lnSpc>
              <a:spcBef>
                <a:spcPts val="0"/>
              </a:spcBef>
              <a:buNone/>
              <a:defRPr/>
            </a:pPr>
            <a:r>
              <a:rPr lang="en-GB" sz="9800" b="1" dirty="0">
                <a:solidFill>
                  <a:srgbClr val="7070DA"/>
                </a:solidFill>
                <a:latin typeface="Ink Free"/>
              </a:rPr>
              <a:t>How to use this resource</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indent="0">
              <a:buNone/>
            </a:pPr>
            <a:r>
              <a:rPr lang="en-GB" sz="6400" dirty="0"/>
              <a:t>You can use this resource in two ways:</a:t>
            </a:r>
          </a:p>
          <a:p>
            <a:pPr>
              <a:buFontTx/>
              <a:buChar char="-"/>
            </a:pPr>
            <a:r>
              <a:rPr lang="en-GB" sz="6400" dirty="0"/>
              <a:t>As a live PowerPoint presentation for the whole class to view</a:t>
            </a:r>
          </a:p>
          <a:p>
            <a:pPr>
              <a:buFontTx/>
              <a:buChar char="-"/>
            </a:pPr>
            <a:r>
              <a:rPr lang="en-GB" sz="6400" dirty="0"/>
              <a:t>As a printed pdf</a:t>
            </a:r>
          </a:p>
          <a:p>
            <a:pPr marL="0" indent="0">
              <a:buNone/>
            </a:pPr>
            <a:endParaRPr lang="en-GB" sz="6400" dirty="0"/>
          </a:p>
          <a:p>
            <a:pPr marL="0" indent="0">
              <a:buNone/>
            </a:pPr>
            <a:r>
              <a:rPr lang="en-GB" sz="6400" dirty="0"/>
              <a:t>Each year group has a dedicated set of slides. </a:t>
            </a:r>
          </a:p>
          <a:p>
            <a:pPr marL="0" indent="0">
              <a:buNone/>
            </a:pPr>
            <a:r>
              <a:rPr lang="en-GB" sz="6400" dirty="0"/>
              <a:t>The main content of each slide is directed at the pupils.</a:t>
            </a:r>
          </a:p>
          <a:p>
            <a:pPr marL="0" indent="0">
              <a:buNone/>
            </a:pPr>
            <a:r>
              <a:rPr lang="en-GB" sz="6400" dirty="0"/>
              <a:t>This content is animated to ensure that the teacher is in control of the pace of the lesson.</a:t>
            </a:r>
          </a:p>
          <a:p>
            <a:pPr marL="0" indent="0">
              <a:buNone/>
            </a:pPr>
            <a:r>
              <a:rPr lang="en-GB" sz="6400" dirty="0"/>
              <a:t>Each slide also has a corresponding set of ‘notes’, which are directed at the teacher.</a:t>
            </a:r>
          </a:p>
          <a:p>
            <a:pPr marL="0" indent="0">
              <a:buNone/>
            </a:pPr>
            <a:endParaRPr lang="en-GB" sz="6400" dirty="0"/>
          </a:p>
          <a:p>
            <a:pPr marL="0" indent="0">
              <a:buNone/>
            </a:pPr>
            <a:r>
              <a:rPr lang="en-GB" sz="6400" u="sng" dirty="0"/>
              <a:t>To use the resource in PowerPoint Slide Show mode:</a:t>
            </a:r>
          </a:p>
          <a:p>
            <a:pPr>
              <a:buFontTx/>
              <a:buChar char="-"/>
            </a:pPr>
            <a:r>
              <a:rPr lang="en-GB" sz="6400" dirty="0"/>
              <a:t>Go to the slide you wish to begin from</a:t>
            </a:r>
          </a:p>
          <a:p>
            <a:pPr>
              <a:buFontTx/>
              <a:buChar char="-"/>
            </a:pPr>
            <a:r>
              <a:rPr lang="en-GB" sz="6400" dirty="0"/>
              <a:t>Click ‘Slide Show’ tab in the top navigation bar</a:t>
            </a:r>
          </a:p>
          <a:p>
            <a:pPr>
              <a:buFontTx/>
              <a:buChar char="-"/>
            </a:pPr>
            <a:r>
              <a:rPr lang="en-GB" sz="6400" dirty="0"/>
              <a:t>Click ‘From Current Slide’ in the menu bar</a:t>
            </a:r>
          </a:p>
          <a:p>
            <a:pPr>
              <a:buFontTx/>
              <a:buChar char="-"/>
            </a:pPr>
            <a:r>
              <a:rPr lang="en-GB" sz="6400" dirty="0"/>
              <a:t>To see the notes in this mode, click on the ‘…’ in the lefthand corner and select Presenter View</a:t>
            </a:r>
          </a:p>
          <a:p>
            <a:pPr marL="0" indent="0">
              <a:buNone/>
            </a:pPr>
            <a:endParaRPr lang="en-GB" sz="6400" dirty="0"/>
          </a:p>
          <a:p>
            <a:pPr marL="0" indent="0">
              <a:buNone/>
            </a:pPr>
            <a:r>
              <a:rPr lang="en-GB" sz="6400" u="sng" dirty="0"/>
              <a:t>To view the notes:</a:t>
            </a:r>
          </a:p>
          <a:p>
            <a:pPr>
              <a:buFontTx/>
              <a:buChar char="-"/>
            </a:pPr>
            <a:r>
              <a:rPr lang="en-GB" sz="6400" dirty="0">
                <a:effectLst/>
                <a:ea typeface="Times New Roman" panose="02020603050405020304" pitchFamily="18" charset="0"/>
              </a:rPr>
              <a:t>Click on the View tab in the top navigation bar</a:t>
            </a:r>
          </a:p>
          <a:p>
            <a:pPr>
              <a:buFontTx/>
              <a:buChar char="-"/>
            </a:pPr>
            <a:r>
              <a:rPr lang="en-GB" sz="6400" dirty="0">
                <a:ea typeface="Times New Roman" panose="02020603050405020304" pitchFamily="18" charset="0"/>
              </a:rPr>
              <a:t>S</a:t>
            </a:r>
            <a:r>
              <a:rPr lang="en-GB" sz="6400" dirty="0">
                <a:effectLst/>
                <a:ea typeface="Times New Roman" panose="02020603050405020304" pitchFamily="18" charset="0"/>
              </a:rPr>
              <a:t>elect </a:t>
            </a:r>
            <a:r>
              <a:rPr lang="en-GB" sz="6400" dirty="0">
                <a:ea typeface="Times New Roman" panose="02020603050405020304" pitchFamily="18" charset="0"/>
              </a:rPr>
              <a:t>‘N</a:t>
            </a:r>
            <a:r>
              <a:rPr lang="en-GB" sz="6400" dirty="0">
                <a:effectLst/>
                <a:ea typeface="Times New Roman" panose="02020603050405020304" pitchFamily="18" charset="0"/>
              </a:rPr>
              <a:t>otes’ to see these at the bottom of each slide</a:t>
            </a:r>
            <a:endParaRPr lang="en-GB" sz="6400" dirty="0"/>
          </a:p>
          <a:p>
            <a:pPr marL="0" indent="0">
              <a:buNone/>
            </a:pPr>
            <a:endParaRPr lang="en-GB" dirty="0"/>
          </a:p>
        </p:txBody>
      </p:sp>
      <p:grpSp>
        <p:nvGrpSpPr>
          <p:cNvPr id="10" name="Group 9">
            <a:extLst>
              <a:ext uri="{FF2B5EF4-FFF2-40B4-BE49-F238E27FC236}">
                <a16:creationId xmlns:a16="http://schemas.microsoft.com/office/drawing/2014/main" id="{3299A395-0886-441A-8541-76DD1CFF99AF}"/>
              </a:ext>
            </a:extLst>
          </p:cNvPr>
          <p:cNvGrpSpPr/>
          <p:nvPr/>
        </p:nvGrpSpPr>
        <p:grpSpPr>
          <a:xfrm rot="20335896">
            <a:off x="9418811" y="520808"/>
            <a:ext cx="2379473" cy="2632936"/>
            <a:chOff x="7550150" y="1482554"/>
            <a:chExt cx="4097867" cy="4793787"/>
          </a:xfrm>
        </p:grpSpPr>
        <p:pic>
          <p:nvPicPr>
            <p:cNvPr id="11" name="Picture 11" descr="A picture containing text, reptile, dinosaur&#10;&#10;Description automatically generated">
              <a:extLst>
                <a:ext uri="{FF2B5EF4-FFF2-40B4-BE49-F238E27FC236}">
                  <a16:creationId xmlns:a16="http://schemas.microsoft.com/office/drawing/2014/main" id="{78A4BC5D-DF05-45ED-BDF3-5B6ED3D726E4}"/>
                </a:ext>
              </a:extLst>
            </p:cNvPr>
            <p:cNvPicPr>
              <a:picLocks noChangeAspect="1"/>
            </p:cNvPicPr>
            <p:nvPr/>
          </p:nvPicPr>
          <p:blipFill>
            <a:blip r:embed="rId2"/>
            <a:stretch>
              <a:fillRect/>
            </a:stretch>
          </p:blipFill>
          <p:spPr>
            <a:xfrm>
              <a:off x="7550150" y="2559152"/>
              <a:ext cx="1589617" cy="681363"/>
            </a:xfrm>
            <a:prstGeom prst="rect">
              <a:avLst/>
            </a:prstGeom>
          </p:spPr>
        </p:pic>
        <p:pic>
          <p:nvPicPr>
            <p:cNvPr id="12" name="Picture 12" descr="A picture containing mask&#10;&#10;Description automatically generated">
              <a:extLst>
                <a:ext uri="{FF2B5EF4-FFF2-40B4-BE49-F238E27FC236}">
                  <a16:creationId xmlns:a16="http://schemas.microsoft.com/office/drawing/2014/main" id="{06878D1C-ACB5-4D88-B14A-D0B7C75508D9}"/>
                </a:ext>
              </a:extLst>
            </p:cNvPr>
            <p:cNvPicPr>
              <a:picLocks noChangeAspect="1"/>
            </p:cNvPicPr>
            <p:nvPr/>
          </p:nvPicPr>
          <p:blipFill>
            <a:blip r:embed="rId3"/>
            <a:stretch>
              <a:fillRect/>
            </a:stretch>
          </p:blipFill>
          <p:spPr>
            <a:xfrm>
              <a:off x="9148234" y="2393213"/>
              <a:ext cx="1473200" cy="1584740"/>
            </a:xfrm>
            <a:prstGeom prst="rect">
              <a:avLst/>
            </a:prstGeom>
          </p:spPr>
        </p:pic>
        <p:pic>
          <p:nvPicPr>
            <p:cNvPr id="13" name="Picture 13">
              <a:extLst>
                <a:ext uri="{FF2B5EF4-FFF2-40B4-BE49-F238E27FC236}">
                  <a16:creationId xmlns:a16="http://schemas.microsoft.com/office/drawing/2014/main" id="{70E98E6B-4819-4702-B279-8F55C34BBE0D}"/>
                </a:ext>
              </a:extLst>
            </p:cNvPr>
            <p:cNvPicPr>
              <a:picLocks noChangeAspect="1"/>
            </p:cNvPicPr>
            <p:nvPr/>
          </p:nvPicPr>
          <p:blipFill>
            <a:blip r:embed="rId4"/>
            <a:stretch>
              <a:fillRect/>
            </a:stretch>
          </p:blipFill>
          <p:spPr>
            <a:xfrm>
              <a:off x="10735733" y="3428631"/>
              <a:ext cx="912284" cy="1016739"/>
            </a:xfrm>
            <a:prstGeom prst="rect">
              <a:avLst/>
            </a:prstGeom>
          </p:spPr>
        </p:pic>
        <p:pic>
          <p:nvPicPr>
            <p:cNvPr id="14" name="Picture 16">
              <a:extLst>
                <a:ext uri="{FF2B5EF4-FFF2-40B4-BE49-F238E27FC236}">
                  <a16:creationId xmlns:a16="http://schemas.microsoft.com/office/drawing/2014/main" id="{9D7AE888-2062-445B-A181-0ABFEAB75021}"/>
                </a:ext>
              </a:extLst>
            </p:cNvPr>
            <p:cNvPicPr>
              <a:picLocks noChangeAspect="1"/>
            </p:cNvPicPr>
            <p:nvPr/>
          </p:nvPicPr>
          <p:blipFill>
            <a:blip r:embed="rId5"/>
            <a:stretch>
              <a:fillRect/>
            </a:stretch>
          </p:blipFill>
          <p:spPr>
            <a:xfrm>
              <a:off x="10428817" y="1482554"/>
              <a:ext cx="1039284" cy="1225893"/>
            </a:xfrm>
            <a:prstGeom prst="rect">
              <a:avLst/>
            </a:prstGeom>
          </p:spPr>
        </p:pic>
        <p:pic>
          <p:nvPicPr>
            <p:cNvPr id="15" name="Picture 19" descr="A picture containing text&#10;&#10;Description automatically generated">
              <a:extLst>
                <a:ext uri="{FF2B5EF4-FFF2-40B4-BE49-F238E27FC236}">
                  <a16:creationId xmlns:a16="http://schemas.microsoft.com/office/drawing/2014/main" id="{F3C617BE-D2DD-4419-8D08-948579F7FDB7}"/>
                </a:ext>
              </a:extLst>
            </p:cNvPr>
            <p:cNvPicPr>
              <a:picLocks noChangeAspect="1"/>
            </p:cNvPicPr>
            <p:nvPr/>
          </p:nvPicPr>
          <p:blipFill>
            <a:blip r:embed="rId6"/>
            <a:stretch>
              <a:fillRect/>
            </a:stretch>
          </p:blipFill>
          <p:spPr>
            <a:xfrm rot="21300000">
              <a:off x="9889067" y="4698577"/>
              <a:ext cx="1155700" cy="1577764"/>
            </a:xfrm>
            <a:prstGeom prst="rect">
              <a:avLst/>
            </a:prstGeom>
          </p:spPr>
        </p:pic>
      </p:grpSp>
    </p:spTree>
    <p:extLst>
      <p:ext uri="{BB962C8B-B14F-4D97-AF65-F5344CB8AC3E}">
        <p14:creationId xmlns:p14="http://schemas.microsoft.com/office/powerpoint/2010/main" val="363496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B1A-8297-48AC-9310-D312DE98D860}"/>
              </a:ext>
            </a:extLst>
          </p:cNvPr>
          <p:cNvSpPr>
            <a:spLocks noGrp="1"/>
          </p:cNvSpPr>
          <p:nvPr>
            <p:ph type="title"/>
          </p:nvPr>
        </p:nvSpPr>
        <p:spPr>
          <a:xfrm>
            <a:off x="838200" y="504294"/>
            <a:ext cx="10515600" cy="568730"/>
          </a:xfrm>
        </p:spPr>
        <p:txBody>
          <a:bodyPr>
            <a:normAutofit/>
          </a:bodyPr>
          <a:lstStyle/>
          <a:p>
            <a:r>
              <a:rPr lang="en-GB" sz="3200" b="1">
                <a:solidFill>
                  <a:srgbClr val="7070DA"/>
                </a:solidFill>
                <a:latin typeface="Ink Free"/>
                <a:ea typeface="+mn-ea"/>
                <a:cs typeface="+mn-cs"/>
              </a:rPr>
              <a:t>About this Resource…</a:t>
            </a:r>
          </a:p>
        </p:txBody>
      </p:sp>
      <p:sp>
        <p:nvSpPr>
          <p:cNvPr id="3" name="Content Placeholder 2">
            <a:extLst>
              <a:ext uri="{FF2B5EF4-FFF2-40B4-BE49-F238E27FC236}">
                <a16:creationId xmlns:a16="http://schemas.microsoft.com/office/drawing/2014/main" id="{D925844B-35C2-4CC1-A67C-BF9D53B3547B}"/>
              </a:ext>
            </a:extLst>
          </p:cNvPr>
          <p:cNvSpPr>
            <a:spLocks noGrp="1"/>
          </p:cNvSpPr>
          <p:nvPr>
            <p:ph idx="1"/>
          </p:nvPr>
        </p:nvSpPr>
        <p:spPr>
          <a:xfrm>
            <a:off x="838200" y="1150225"/>
            <a:ext cx="10515600" cy="4637313"/>
          </a:xfrm>
        </p:spPr>
        <p:txBody>
          <a:bodyPr>
            <a:normAutofit lnSpcReduction="10000"/>
          </a:bodyPr>
          <a:lstStyle/>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Our Teacher Lab resource pack supports both creative practice and scientific enquiry in the classroom. We aim to offer teachers access to a variety of art experiences, aligned to each year group’s science curriculum. Through these activities, we hope to introduce exciting ways to combine the deepening of scientific knowledge and skills with the development of creative practice. Each activity also aims to embed scientific understanding and help children to ‘know more and remember more’ about the chosen topic.</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We chose the working scientifically skills of ‘identifying and classifying’, as these are skills which run throughout the primary curriculum. We have chosen ‘Nature’ as a theme across all of the activities, offering ways to broaden children’s experience and understanding of nature and their place within it. Each nature-based topic has been selected from the National Curriculum and for reception the Early Learning Goals, to ensure each is as relevant as possible.</a:t>
            </a:r>
          </a:p>
          <a:p>
            <a:pPr marL="0" indent="0">
              <a:lnSpc>
                <a:spcPct val="110000"/>
              </a:lnSpc>
              <a:spcBef>
                <a:spcPts val="0"/>
              </a:spcBef>
              <a:buNone/>
            </a:pPr>
            <a:endParaRPr lang="en-GB" sz="1800">
              <a:effectLst/>
              <a:latin typeface="Calibri" panose="020F0502020204030204" pitchFamily="34" charset="0"/>
              <a:ea typeface="Calibri" panose="020F0502020204030204" pitchFamily="34" charset="0"/>
            </a:endParaRPr>
          </a:p>
          <a:p>
            <a:pPr marL="0" indent="0">
              <a:lnSpc>
                <a:spcPct val="110000"/>
              </a:lnSpc>
              <a:spcBef>
                <a:spcPts val="0"/>
              </a:spcBef>
              <a:buNone/>
            </a:pPr>
            <a:r>
              <a:rPr lang="en-GB" sz="1800">
                <a:effectLst/>
                <a:latin typeface="Calibri" panose="020F0502020204030204" pitchFamily="34" charset="0"/>
                <a:ea typeface="Calibri" panose="020F0502020204030204" pitchFamily="34" charset="0"/>
              </a:rPr>
              <a:t>With reference to this knowledge base, we demonstrate how arts practice can be used to reinforce the skills and processes of identifying and classifying. For each year group, we have chosen a different art-based skill to provide teachers with a wide repertoire of creative ideas. We hope that these might be a starting point to enable teachers to use these creative practices to reinforce learning in other curriculum areas.</a:t>
            </a:r>
            <a:endParaRPr lang="en-GB" sz="1800">
              <a:effectLst/>
              <a:latin typeface="Arial" panose="020B0604020202020204" pitchFamily="34" charset="0"/>
              <a:ea typeface="Arial" panose="020B0604020202020204" pitchFamily="34" charset="0"/>
            </a:endParaRPr>
          </a:p>
        </p:txBody>
      </p:sp>
      <p:pic>
        <p:nvPicPr>
          <p:cNvPr id="5" name="Picture 5" descr="A picture containing coil spring&#10;&#10;Description automatically generated">
            <a:extLst>
              <a:ext uri="{FF2B5EF4-FFF2-40B4-BE49-F238E27FC236}">
                <a16:creationId xmlns:a16="http://schemas.microsoft.com/office/drawing/2014/main" id="{1CA05F74-9A5E-4656-90DD-D269ED095AC5}"/>
              </a:ext>
            </a:extLst>
          </p:cNvPr>
          <p:cNvPicPr>
            <a:picLocks noChangeAspect="1"/>
          </p:cNvPicPr>
          <p:nvPr/>
        </p:nvPicPr>
        <p:blipFill>
          <a:blip r:embed="rId2"/>
          <a:stretch>
            <a:fillRect/>
          </a:stretch>
        </p:blipFill>
        <p:spPr>
          <a:xfrm>
            <a:off x="-174026" y="5822214"/>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32EA896F-582E-4723-9C6A-D226869DFEB1}"/>
              </a:ext>
            </a:extLst>
          </p:cNvPr>
          <p:cNvPicPr>
            <a:picLocks noChangeAspect="1"/>
          </p:cNvPicPr>
          <p:nvPr/>
        </p:nvPicPr>
        <p:blipFill>
          <a:blip r:embed="rId3"/>
          <a:stretch>
            <a:fillRect/>
          </a:stretch>
        </p:blipFill>
        <p:spPr>
          <a:xfrm rot="1380000">
            <a:off x="893257" y="6109361"/>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8AFF105D-2F85-48C6-B699-777ED179FDD6}"/>
              </a:ext>
            </a:extLst>
          </p:cNvPr>
          <p:cNvPicPr>
            <a:picLocks noChangeAspect="1"/>
          </p:cNvPicPr>
          <p:nvPr/>
        </p:nvPicPr>
        <p:blipFill>
          <a:blip r:embed="rId4"/>
          <a:stretch>
            <a:fillRect/>
          </a:stretch>
        </p:blipFill>
        <p:spPr>
          <a:xfrm rot="-1800000">
            <a:off x="1736921" y="6213744"/>
            <a:ext cx="985981" cy="1554480"/>
          </a:xfrm>
          <a:prstGeom prst="rect">
            <a:avLst/>
          </a:prstGeom>
        </p:spPr>
      </p:pic>
    </p:spTree>
    <p:extLst>
      <p:ext uri="{BB962C8B-B14F-4D97-AF65-F5344CB8AC3E}">
        <p14:creationId xmlns:p14="http://schemas.microsoft.com/office/powerpoint/2010/main" val="4208937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513D88-425D-46CA-BF14-FF14FEC5DF9A}"/>
              </a:ext>
            </a:extLst>
          </p:cNvPr>
          <p:cNvSpPr>
            <a:spLocks noGrp="1"/>
          </p:cNvSpPr>
          <p:nvPr>
            <p:ph idx="1"/>
          </p:nvPr>
        </p:nvSpPr>
        <p:spPr>
          <a:xfrm>
            <a:off x="838200" y="1253331"/>
            <a:ext cx="10515600" cy="4351338"/>
          </a:xfrm>
        </p:spPr>
        <p:txBody>
          <a:bodyPr>
            <a:normAutofit/>
          </a:bodyPr>
          <a:lstStyle/>
          <a:p>
            <a:pPr marL="0" indent="0">
              <a:lnSpc>
                <a:spcPct val="110000"/>
              </a:lnSpc>
              <a:spcBef>
                <a:spcPts val="0"/>
              </a:spcBef>
              <a:buNone/>
            </a:pPr>
            <a:endParaRPr lang="en-GB" sz="1900">
              <a:effectLst/>
              <a:ea typeface="Arial" panose="020B0604020202020204" pitchFamily="34" charset="0"/>
            </a:endParaRPr>
          </a:p>
          <a:p>
            <a:pPr marL="0" indent="0">
              <a:lnSpc>
                <a:spcPct val="110000"/>
              </a:lnSpc>
              <a:spcBef>
                <a:spcPts val="0"/>
              </a:spcBef>
              <a:buNone/>
            </a:pPr>
            <a:r>
              <a:rPr lang="en-GB" sz="1900">
                <a:effectLst/>
                <a:ea typeface="Calibri" panose="020F0502020204030204" pitchFamily="34" charset="0"/>
              </a:rPr>
              <a:t>Each activity is designed as a mini project brief for your class, they are jumping off points to take in whichever direction best suits you. We encourage you to follow the natural curiosity of the children you’re working with and adapt the activity how best you see fit. </a:t>
            </a:r>
            <a:endParaRPr lang="en-GB" sz="1900">
              <a:effectLst/>
              <a:ea typeface="Arial" panose="020B0604020202020204" pitchFamily="34" charset="0"/>
            </a:endParaRPr>
          </a:p>
          <a:p>
            <a:pPr marL="0" indent="0">
              <a:lnSpc>
                <a:spcPct val="110000"/>
              </a:lnSpc>
              <a:spcBef>
                <a:spcPts val="0"/>
              </a:spcBef>
              <a:buNone/>
            </a:pPr>
            <a:endParaRPr lang="en-GB" sz="1900">
              <a:ea typeface="Calibri" panose="020F0502020204030204" pitchFamily="34" charset="0"/>
            </a:endParaRPr>
          </a:p>
          <a:p>
            <a:pPr marL="0" indent="0">
              <a:lnSpc>
                <a:spcPct val="110000"/>
              </a:lnSpc>
              <a:spcBef>
                <a:spcPts val="0"/>
              </a:spcBef>
              <a:buNone/>
            </a:pPr>
            <a:r>
              <a:rPr lang="en-GB" sz="1900">
                <a:effectLst/>
                <a:ea typeface="Calibri" panose="020F0502020204030204" pitchFamily="34" charset="0"/>
              </a:rPr>
              <a:t>In terms of work with SEND children - each child is of course different, so when working with this resource, feel free to pick and choose activities which feel most suitable for them, depending on how they feel that day. Feel free to get creative with the activities and adapt them to your child's needs to create the best experience possible.</a:t>
            </a:r>
            <a:endParaRPr lang="en-GB" sz="1900">
              <a:effectLst/>
              <a:ea typeface="Arial" panose="020B0604020202020204" pitchFamily="34" charset="0"/>
            </a:endParaRPr>
          </a:p>
          <a:p>
            <a:endParaRPr lang="en-GB"/>
          </a:p>
        </p:txBody>
      </p:sp>
      <p:pic>
        <p:nvPicPr>
          <p:cNvPr id="2" name="Picture 3" descr="Icon&#10;&#10;Description automatically generated">
            <a:extLst>
              <a:ext uri="{FF2B5EF4-FFF2-40B4-BE49-F238E27FC236}">
                <a16:creationId xmlns:a16="http://schemas.microsoft.com/office/drawing/2014/main" id="{E772BE02-5A7A-47BD-BD89-F9A68EC7B857}"/>
              </a:ext>
            </a:extLst>
          </p:cNvPr>
          <p:cNvPicPr>
            <a:picLocks noChangeAspect="1"/>
          </p:cNvPicPr>
          <p:nvPr/>
        </p:nvPicPr>
        <p:blipFill>
          <a:blip r:embed="rId2"/>
          <a:stretch>
            <a:fillRect/>
          </a:stretch>
        </p:blipFill>
        <p:spPr>
          <a:xfrm>
            <a:off x="9682618" y="5184026"/>
            <a:ext cx="1313146" cy="1239399"/>
          </a:xfrm>
          <a:prstGeom prst="rect">
            <a:avLst/>
          </a:prstGeom>
        </p:spPr>
      </p:pic>
    </p:spTree>
    <p:extLst>
      <p:ext uri="{BB962C8B-B14F-4D97-AF65-F5344CB8AC3E}">
        <p14:creationId xmlns:p14="http://schemas.microsoft.com/office/powerpoint/2010/main" val="131126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69C93-DA9F-49E5-9E38-8580F1FF3443}"/>
              </a:ext>
            </a:extLst>
          </p:cNvPr>
          <p:cNvSpPr>
            <a:spLocks noGrp="1"/>
          </p:cNvSpPr>
          <p:nvPr>
            <p:ph idx="1"/>
          </p:nvPr>
        </p:nvSpPr>
        <p:spPr>
          <a:xfrm>
            <a:off x="838200" y="653143"/>
            <a:ext cx="10515600" cy="5473337"/>
          </a:xfrm>
        </p:spPr>
        <p:txBody>
          <a:bodyPr vert="horz" lIns="91440" tIns="45720" rIns="91440" bIns="45720" rtlCol="0" anchor="t">
            <a:normAutofit fontScale="85000" lnSpcReduction="20000"/>
          </a:bodyPr>
          <a:lstStyle/>
          <a:p>
            <a:pPr marL="0" indent="0">
              <a:lnSpc>
                <a:spcPct val="110000"/>
              </a:lnSpc>
              <a:spcBef>
                <a:spcPct val="0"/>
              </a:spcBef>
              <a:buNone/>
            </a:pPr>
            <a:r>
              <a:rPr lang="en-GB" sz="3800" b="1" dirty="0">
                <a:solidFill>
                  <a:srgbClr val="7070DA"/>
                </a:solidFill>
                <a:latin typeface="Ink Free"/>
              </a:rPr>
              <a:t>Author Statements</a:t>
            </a:r>
          </a:p>
          <a:p>
            <a:pPr marL="0" indent="0">
              <a:lnSpc>
                <a:spcPct val="115000"/>
              </a:lnSpc>
              <a:buNone/>
            </a:pPr>
            <a:r>
              <a:rPr lang="en-GB" sz="1800" b="1" dirty="0">
                <a:effectLst/>
                <a:latin typeface="Calibri" panose="020F0502020204030204" pitchFamily="34" charset="0"/>
                <a:ea typeface="Calibri" panose="020F0502020204030204" pitchFamily="34" charset="0"/>
              </a:rPr>
              <a:t>Gill Sekatawa, Art and Design Lead, Nelson Academy:</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My aim for the resource was to provide a range of activities and experiences which will not only allow students to soak up the knowledge but also that </a:t>
            </a:r>
            <a:r>
              <a:rPr lang="en-GB" sz="1800" dirty="0">
                <a:latin typeface="Calibri" panose="020F0502020204030204" pitchFamily="34" charset="0"/>
                <a:ea typeface="Calibri" panose="020F0502020204030204" pitchFamily="34" charset="0"/>
              </a:rPr>
              <a:t>allowed all </a:t>
            </a:r>
            <a:r>
              <a:rPr lang="en-GB" sz="1800" dirty="0">
                <a:effectLst/>
                <a:latin typeface="Calibri" panose="020F0502020204030204" pitchFamily="34" charset="0"/>
                <a:ea typeface="Calibri" panose="020F0502020204030204" pitchFamily="34" charset="0"/>
              </a:rPr>
              <a:t>involved to acquire transferable skills in art and problem solving to use in their future learning.</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Prior to this Teacher Lab project, we had recently explored art and poetry with Kaitlin as part of Barbican Box in West Norfolk, which was an amazing experience. When the Barbican and Creative Arts East approached us about working together again, but this time in the suggested area of Science, it became immediately clear that we should involve Sarah, my teaching team colleague. As Science lead for our school, she is tasked with ensuring that, working scientifically, children will know and remember more. From my experience, there is no better way of making knowledge 'stick’ than using art and creativity to make learning engaging. </a:t>
            </a:r>
            <a:endParaRPr lang="en-GB" sz="1800" dirty="0">
              <a:effectLst/>
              <a:latin typeface="Arial" panose="020B0604020202020204" pitchFamily="34" charset="0"/>
              <a:ea typeface="Arial" panose="020B0604020202020204" pitchFamily="34" charset="0"/>
            </a:endParaRPr>
          </a:p>
          <a:p>
            <a:pPr marL="0" indent="0">
              <a:lnSpc>
                <a:spcPct val="115000"/>
              </a:lnSpc>
              <a:buNone/>
            </a:pP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b="1" dirty="0">
                <a:effectLst/>
                <a:latin typeface="Calibri" panose="020F0502020204030204" pitchFamily="34" charset="0"/>
                <a:ea typeface="Calibri" panose="020F0502020204030204" pitchFamily="34" charset="0"/>
              </a:rPr>
              <a:t>Sarah Melia, Science Lead, Nelson Academy: </a:t>
            </a:r>
            <a:endParaRPr lang="en-GB" sz="1800" dirty="0">
              <a:effectLst/>
              <a:latin typeface="Arial" panose="020B0604020202020204" pitchFamily="34" charset="0"/>
              <a:ea typeface="Arial" panose="020B0604020202020204" pitchFamily="34" charset="0"/>
            </a:endParaRPr>
          </a:p>
          <a:p>
            <a:pPr marL="0" indent="0">
              <a:lnSpc>
                <a:spcPct val="115000"/>
              </a:lnSpc>
              <a:buNone/>
            </a:pPr>
            <a:r>
              <a:rPr lang="en-GB" sz="1800" dirty="0">
                <a:effectLst/>
                <a:latin typeface="Calibri" panose="020F0502020204030204" pitchFamily="34" charset="0"/>
                <a:ea typeface="Calibri" panose="020F0502020204030204" pitchFamily="34" charset="0"/>
              </a:rPr>
              <a:t>I came at this project as a novice artist, intrigued to learn how art and science could mix and how creative practice could help children to enjoy working scientifically as well as know and remember more about a chosen topic. I wanted to choose a working scientifically thread which would run through all year groups in the hope that we would reach as wide a teacher and pupil audience as possible.  By having this common thread link all the year groups’ activities together, the aim is that teachers will be able to adapt art activities from other year groups to use with other knowledge areas in their own year group, thereby creating a bank of resources whose application is potentially much wider than that originally written. As a science lead, I wanted not only to improve my own creative practice, but also to introduce a range of activities that could be adapted and used in different contexts, so that they could support the teaching of schools’ individual science curriculums, no matter what the unit’s knowledge base.</a:t>
            </a:r>
            <a:endParaRPr lang="en-GB" sz="1800" dirty="0">
              <a:effectLst/>
              <a:latin typeface="Arial" panose="020B0604020202020204" pitchFamily="34" charset="0"/>
              <a:ea typeface="Arial" panose="020B0604020202020204" pitchFamily="34" charset="0"/>
            </a:endParaRPr>
          </a:p>
          <a:p>
            <a:pPr marL="0" indent="0">
              <a:lnSpc>
                <a:spcPct val="120000"/>
              </a:lnSpc>
              <a:spcBef>
                <a:spcPts val="0"/>
              </a:spcBef>
              <a:buNone/>
            </a:pPr>
            <a:endParaRPr lang="en-GB" sz="5600" dirty="0">
              <a:effectLst/>
              <a:ea typeface="Arial" panose="020B0604020202020204" pitchFamily="34" charset="0"/>
            </a:endParaRPr>
          </a:p>
          <a:p>
            <a:pPr marL="0" indent="0">
              <a:buNone/>
            </a:pPr>
            <a:endParaRPr lang="en-GB" dirty="0"/>
          </a:p>
        </p:txBody>
      </p:sp>
      <p:pic>
        <p:nvPicPr>
          <p:cNvPr id="2" name="Picture 3">
            <a:extLst>
              <a:ext uri="{FF2B5EF4-FFF2-40B4-BE49-F238E27FC236}">
                <a16:creationId xmlns:a16="http://schemas.microsoft.com/office/drawing/2014/main" id="{B913E19E-FB4C-4E9D-ABF4-F2C7E875D32B}"/>
              </a:ext>
            </a:extLst>
          </p:cNvPr>
          <p:cNvPicPr>
            <a:picLocks noChangeAspect="1"/>
          </p:cNvPicPr>
          <p:nvPr/>
        </p:nvPicPr>
        <p:blipFill>
          <a:blip r:embed="rId2"/>
          <a:stretch>
            <a:fillRect/>
          </a:stretch>
        </p:blipFill>
        <p:spPr>
          <a:xfrm rot="19440000">
            <a:off x="11500800" y="1816035"/>
            <a:ext cx="1016001" cy="1138419"/>
          </a:xfrm>
          <a:prstGeom prst="rect">
            <a:avLst/>
          </a:prstGeom>
        </p:spPr>
      </p:pic>
      <p:pic>
        <p:nvPicPr>
          <p:cNvPr id="4" name="Picture 4" descr="A picture containing connector, accessory&#10;&#10;Description automatically generated">
            <a:extLst>
              <a:ext uri="{FF2B5EF4-FFF2-40B4-BE49-F238E27FC236}">
                <a16:creationId xmlns:a16="http://schemas.microsoft.com/office/drawing/2014/main" id="{362BED9F-0CDD-4239-A104-545C7990AD17}"/>
              </a:ext>
            </a:extLst>
          </p:cNvPr>
          <p:cNvPicPr>
            <a:picLocks noChangeAspect="1"/>
          </p:cNvPicPr>
          <p:nvPr/>
        </p:nvPicPr>
        <p:blipFill>
          <a:blip r:embed="rId3"/>
          <a:stretch>
            <a:fillRect/>
          </a:stretch>
        </p:blipFill>
        <p:spPr>
          <a:xfrm>
            <a:off x="10381988" y="-3173"/>
            <a:ext cx="1970762" cy="1718238"/>
          </a:xfrm>
          <a:prstGeom prst="rect">
            <a:avLst/>
          </a:prstGeom>
        </p:spPr>
      </p:pic>
    </p:spTree>
    <p:extLst>
      <p:ext uri="{BB962C8B-B14F-4D97-AF65-F5344CB8AC3E}">
        <p14:creationId xmlns:p14="http://schemas.microsoft.com/office/powerpoint/2010/main" val="29849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DF5A3-FB5B-4A79-9C06-A7F86EB411DC}"/>
              </a:ext>
            </a:extLst>
          </p:cNvPr>
          <p:cNvSpPr>
            <a:spLocks noGrp="1"/>
          </p:cNvSpPr>
          <p:nvPr>
            <p:ph idx="1"/>
          </p:nvPr>
        </p:nvSpPr>
        <p:spPr>
          <a:xfrm>
            <a:off x="838200" y="809897"/>
            <a:ext cx="10515600" cy="5367066"/>
          </a:xfrm>
        </p:spPr>
        <p:txBody>
          <a:bodyPr vert="horz" lIns="91440" tIns="45720" rIns="91440" bIns="45720" rtlCol="0" anchor="t">
            <a:normAutofit fontScale="85000" lnSpcReduction="20000"/>
          </a:bodyPr>
          <a:lstStyle/>
          <a:p>
            <a:pPr marL="0" indent="0">
              <a:lnSpc>
                <a:spcPct val="120000"/>
              </a:lnSpc>
              <a:spcBef>
                <a:spcPts val="0"/>
              </a:spcBef>
              <a:buNone/>
              <a:defRPr/>
            </a:pPr>
            <a:r>
              <a:rPr lang="en-GB" sz="3800" b="1">
                <a:solidFill>
                  <a:srgbClr val="7070DA"/>
                </a:solidFill>
                <a:latin typeface="Ink Free"/>
              </a:rPr>
              <a:t>Author Statements continued…</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indent="0">
              <a:lnSpc>
                <a:spcPct val="115000"/>
              </a:lnSpc>
              <a:buNone/>
            </a:pPr>
            <a:r>
              <a:rPr lang="en-GB" sz="1800" b="1">
                <a:effectLst/>
                <a:latin typeface="Calibri" panose="020F0502020204030204" pitchFamily="34" charset="0"/>
                <a:ea typeface="Calibri" panose="020F0502020204030204" pitchFamily="34" charset="0"/>
              </a:rPr>
              <a:t>Kaitlin Ferguson, Artist:</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 has been really inspiring to work on this collaboration with both Gill and Sarah, and to create a resource which draws upon areas of the curriculum which we each feel very passionate about. It has been a fascinating process, which has allowed us to find inspiration from each other's passions and knowledge.</a:t>
            </a:r>
            <a:endParaRPr lang="en-GB" sz="1800">
              <a:effectLst/>
              <a:latin typeface="Calibri"/>
              <a:ea typeface="Arial" panose="020B0604020202020204" pitchFamily="34" charset="0"/>
              <a:cs typeface="Calibri"/>
            </a:endParaRPr>
          </a:p>
          <a:p>
            <a:pPr marL="0" indent="0">
              <a:lnSpc>
                <a:spcPct val="115000"/>
              </a:lnSpc>
              <a:buNone/>
            </a:pPr>
            <a:r>
              <a:rPr lang="en-GB" sz="1800">
                <a:effectLst/>
                <a:latin typeface="Calibri" panose="020F0502020204030204" pitchFamily="34" charset="0"/>
                <a:ea typeface="Calibri" panose="020F0502020204030204" pitchFamily="34" charset="0"/>
              </a:rPr>
              <a:t>When we began creating the resource, we agreed it was really important that each set of activities felt truly balanced between art and science. We saw science as an inspiration for making art, and creativity as a means to explore science on a more meaningful level.</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Art is a dynamic subject which has the ability to work in tandem with any subject in the curriculum, to bring greater depth and understanding. During our initial chats, we realised that classifying and sorting was not only a science skill which is relevant to each year group, but it also is a skill found in art. For example, curation is simply the sorting and organising of artworks. Therefore we designed the activities to have identifying and classification at the heart of them.</a:t>
            </a:r>
            <a:r>
              <a:rPr lang="en-GB" sz="1800">
                <a:latin typeface="Calibri"/>
                <a:ea typeface="Calibri" panose="020F0502020204030204" pitchFamily="34" charset="0"/>
                <a:cs typeface="Calibri"/>
              </a:rPr>
              <a:t> </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a:ea typeface="Calibri" panose="020F0502020204030204" pitchFamily="34" charset="0"/>
                <a:cs typeface="Calibri"/>
              </a:rPr>
              <a:t>It’s been really enlightening to learn about the curriculum in greater detail, from those who are actively teaching it. This has allowed me to absorb and learn from the amazing teaching of Gill and Sarah. Like most teachers, Gill and Sarah have to come up with infinite new ideas and activities for their pupils regularly, under pressure of time constraints. Therefore, it has been really rewarding to create a resource which is designed both for ease of use for the teacher but also full of excitement and wonder for the children.</a:t>
            </a:r>
            <a:endParaRPr lang="en-GB" sz="1800">
              <a:effectLst/>
              <a:latin typeface="Arial" panose="020B0604020202020204" pitchFamily="34" charset="0"/>
              <a:ea typeface="Arial" panose="020B0604020202020204" pitchFamily="34" charset="0"/>
            </a:endParaRPr>
          </a:p>
          <a:p>
            <a:pPr marL="0" indent="0">
              <a:lnSpc>
                <a:spcPct val="115000"/>
              </a:lnSpc>
              <a:buNone/>
            </a:pPr>
            <a:r>
              <a:rPr lang="en-GB" sz="1800">
                <a:effectLst/>
                <a:latin typeface="Calibri" panose="020F0502020204030204" pitchFamily="34" charset="0"/>
                <a:ea typeface="Calibri" panose="020F0502020204030204" pitchFamily="34" charset="0"/>
              </a:rPr>
              <a:t>We hope that the resource offers teachers an exciting and ambitious set of ideas, rooted in the curriculum, to help grow the confidence, knowledge, and creativity of children.</a:t>
            </a:r>
            <a:endParaRPr lang="en-GB" sz="1800">
              <a:effectLst/>
              <a:latin typeface="Arial" panose="020B0604020202020204" pitchFamily="34" charset="0"/>
              <a:ea typeface="Arial" panose="020B0604020202020204" pitchFamily="34" charset="0"/>
            </a:endParaRPr>
          </a:p>
          <a:p>
            <a:pPr marL="0" indent="0">
              <a:buNone/>
            </a:pPr>
            <a:endParaRPr lang="en-GB"/>
          </a:p>
        </p:txBody>
      </p:sp>
      <p:pic>
        <p:nvPicPr>
          <p:cNvPr id="5" name="Picture 5" descr="A picture containing coil spring&#10;&#10;Description automatically generated">
            <a:extLst>
              <a:ext uri="{FF2B5EF4-FFF2-40B4-BE49-F238E27FC236}">
                <a16:creationId xmlns:a16="http://schemas.microsoft.com/office/drawing/2014/main" id="{846508C3-2D52-4A37-A591-E19661ACE47D}"/>
              </a:ext>
            </a:extLst>
          </p:cNvPr>
          <p:cNvPicPr>
            <a:picLocks noChangeAspect="1"/>
          </p:cNvPicPr>
          <p:nvPr/>
        </p:nvPicPr>
        <p:blipFill>
          <a:blip r:embed="rId2"/>
          <a:stretch>
            <a:fillRect/>
          </a:stretch>
        </p:blipFill>
        <p:spPr>
          <a:xfrm rot="12900000">
            <a:off x="10849018" y="-171629"/>
            <a:ext cx="1148080" cy="1568980"/>
          </a:xfrm>
          <a:prstGeom prst="rect">
            <a:avLst/>
          </a:prstGeom>
        </p:spPr>
      </p:pic>
      <p:pic>
        <p:nvPicPr>
          <p:cNvPr id="7" name="Picture 14" descr="Logo&#10;&#10;Description automatically generated">
            <a:extLst>
              <a:ext uri="{FF2B5EF4-FFF2-40B4-BE49-F238E27FC236}">
                <a16:creationId xmlns:a16="http://schemas.microsoft.com/office/drawing/2014/main" id="{ADFD54CA-8A53-425D-BC69-06E48704FEAF}"/>
              </a:ext>
            </a:extLst>
          </p:cNvPr>
          <p:cNvPicPr>
            <a:picLocks noChangeAspect="1"/>
          </p:cNvPicPr>
          <p:nvPr/>
        </p:nvPicPr>
        <p:blipFill>
          <a:blip r:embed="rId3"/>
          <a:stretch>
            <a:fillRect/>
          </a:stretch>
        </p:blipFill>
        <p:spPr>
          <a:xfrm rot="9600000">
            <a:off x="9953890" y="-406400"/>
            <a:ext cx="879580" cy="1330960"/>
          </a:xfrm>
          <a:prstGeom prst="rect">
            <a:avLst/>
          </a:prstGeom>
        </p:spPr>
      </p:pic>
      <p:pic>
        <p:nvPicPr>
          <p:cNvPr id="9" name="Picture 27" descr="A picture containing clipart, plant&#10;&#10;Description automatically generated">
            <a:extLst>
              <a:ext uri="{FF2B5EF4-FFF2-40B4-BE49-F238E27FC236}">
                <a16:creationId xmlns:a16="http://schemas.microsoft.com/office/drawing/2014/main" id="{70A41384-DEB2-479C-94BE-C9B26D9645B9}"/>
              </a:ext>
            </a:extLst>
          </p:cNvPr>
          <p:cNvPicPr>
            <a:picLocks noChangeAspect="1"/>
          </p:cNvPicPr>
          <p:nvPr/>
        </p:nvPicPr>
        <p:blipFill>
          <a:blip r:embed="rId4"/>
          <a:stretch>
            <a:fillRect/>
          </a:stretch>
        </p:blipFill>
        <p:spPr>
          <a:xfrm rot="11460000">
            <a:off x="11653499" y="449545"/>
            <a:ext cx="985981" cy="1554480"/>
          </a:xfrm>
          <a:prstGeom prst="rect">
            <a:avLst/>
          </a:prstGeom>
        </p:spPr>
      </p:pic>
    </p:spTree>
    <p:extLst>
      <p:ext uri="{BB962C8B-B14F-4D97-AF65-F5344CB8AC3E}">
        <p14:creationId xmlns:p14="http://schemas.microsoft.com/office/powerpoint/2010/main" val="82483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10;&#10;Description automatically generated">
            <a:extLst>
              <a:ext uri="{FF2B5EF4-FFF2-40B4-BE49-F238E27FC236}">
                <a16:creationId xmlns:a16="http://schemas.microsoft.com/office/drawing/2014/main" id="{E757C6FD-0E55-4BFE-B988-20F8CCF0775B}"/>
              </a:ext>
            </a:extLst>
          </p:cNvPr>
          <p:cNvPicPr>
            <a:picLocks noChangeAspect="1"/>
          </p:cNvPicPr>
          <p:nvPr/>
        </p:nvPicPr>
        <p:blipFill>
          <a:blip r:embed="rId3"/>
          <a:stretch>
            <a:fillRect/>
          </a:stretch>
        </p:blipFill>
        <p:spPr>
          <a:xfrm>
            <a:off x="0" y="-4445"/>
            <a:ext cx="12232640" cy="6866890"/>
          </a:xfrm>
          <a:prstGeom prst="rect">
            <a:avLst/>
          </a:prstGeom>
        </p:spPr>
      </p:pic>
      <p:sp>
        <p:nvSpPr>
          <p:cNvPr id="3" name="Content Placeholder 2">
            <a:extLst>
              <a:ext uri="{FF2B5EF4-FFF2-40B4-BE49-F238E27FC236}">
                <a16:creationId xmlns:a16="http://schemas.microsoft.com/office/drawing/2014/main" id="{D1312AF9-1850-4B98-BAA4-78FC29ADACE9}"/>
              </a:ext>
            </a:extLst>
          </p:cNvPr>
          <p:cNvSpPr>
            <a:spLocks noGrp="1"/>
          </p:cNvSpPr>
          <p:nvPr>
            <p:ph idx="1"/>
          </p:nvPr>
        </p:nvSpPr>
        <p:spPr>
          <a:xfrm>
            <a:off x="2402840" y="3938905"/>
            <a:ext cx="8950960" cy="2238058"/>
          </a:xfrm>
        </p:spPr>
        <p:txBody>
          <a:bodyPr vert="horz" lIns="91440" tIns="45720" rIns="91440" bIns="45720" rtlCol="0" anchor="t">
            <a:normAutofit/>
          </a:bodyPr>
          <a:lstStyle/>
          <a:p>
            <a:pPr marL="0" indent="0">
              <a:buNone/>
            </a:pPr>
            <a:r>
              <a:rPr lang="en-GB" sz="4400" b="1">
                <a:latin typeface="Ink Free"/>
              </a:rPr>
              <a:t>With Year 4</a:t>
            </a:r>
          </a:p>
        </p:txBody>
      </p:sp>
    </p:spTree>
    <p:extLst>
      <p:ext uri="{BB962C8B-B14F-4D97-AF65-F5344CB8AC3E}">
        <p14:creationId xmlns:p14="http://schemas.microsoft.com/office/powerpoint/2010/main" val="2276885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5D8C2A-C071-4B48-9164-EB8966E03709}"/>
              </a:ext>
            </a:extLst>
          </p:cNvPr>
          <p:cNvSpPr/>
          <p:nvPr/>
        </p:nvSpPr>
        <p:spPr>
          <a:xfrm>
            <a:off x="-2117" y="-2117"/>
            <a:ext cx="12382499" cy="910166"/>
          </a:xfrm>
          <a:prstGeom prst="rect">
            <a:avLst/>
          </a:prstGeom>
          <a:solidFill>
            <a:srgbClr val="81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Content Placeholder 2">
            <a:extLst>
              <a:ext uri="{FF2B5EF4-FFF2-40B4-BE49-F238E27FC236}">
                <a16:creationId xmlns:a16="http://schemas.microsoft.com/office/drawing/2014/main" id="{69047FF1-7BE6-4259-9FE9-7CED95847177}"/>
              </a:ext>
            </a:extLst>
          </p:cNvPr>
          <p:cNvSpPr>
            <a:spLocks noGrp="1"/>
          </p:cNvSpPr>
          <p:nvPr>
            <p:ph idx="1"/>
          </p:nvPr>
        </p:nvSpPr>
        <p:spPr>
          <a:xfrm>
            <a:off x="838199" y="2394585"/>
            <a:ext cx="5732417" cy="2685098"/>
          </a:xfrm>
        </p:spPr>
        <p:txBody>
          <a:bodyPr vert="horz" lIns="91440" tIns="45720" rIns="91440" bIns="45720" rtlCol="0" anchor="t">
            <a:normAutofit/>
          </a:bodyPr>
          <a:lstStyle/>
          <a:p>
            <a:pPr marL="0" indent="0">
              <a:buNone/>
            </a:pPr>
            <a:r>
              <a:rPr lang="en-GB" sz="2000" b="0" i="1" u="none" strike="noStrike" dirty="0">
                <a:solidFill>
                  <a:srgbClr val="000000"/>
                </a:solidFill>
                <a:effectLst/>
              </a:rPr>
              <a:t>Compare teeth and organise into groups, by either types of teeth or different species.</a:t>
            </a:r>
            <a:r>
              <a:rPr lang="en-GB" sz="2000" i="1" dirty="0"/>
              <a:t> </a:t>
            </a:r>
          </a:p>
          <a:p>
            <a:pPr marL="0" indent="0">
              <a:buNone/>
            </a:pPr>
            <a:endParaRPr lang="en-GB" sz="2000" i="1" dirty="0"/>
          </a:p>
          <a:p>
            <a:pPr marL="0" indent="0">
              <a:buNone/>
            </a:pPr>
            <a:endParaRPr lang="en-GB" sz="2000" i="1" dirty="0"/>
          </a:p>
          <a:p>
            <a:pPr marL="0" indent="0">
              <a:buNone/>
            </a:pPr>
            <a:r>
              <a:rPr lang="en-GB" sz="2400" b="1" dirty="0"/>
              <a:t>You will need:</a:t>
            </a:r>
            <a:endParaRPr lang="en-GB" sz="2400" b="1" dirty="0">
              <a:cs typeface="Calibri"/>
            </a:endParaRPr>
          </a:p>
          <a:p>
            <a:r>
              <a:rPr lang="en-GB" sz="2000" dirty="0">
                <a:solidFill>
                  <a:srgbClr val="000000"/>
                </a:solidFill>
              </a:rPr>
              <a:t>Pictures of different types of human teeth. </a:t>
            </a:r>
            <a:endParaRPr lang="en-GB" sz="2000" dirty="0">
              <a:solidFill>
                <a:srgbClr val="000000"/>
              </a:solidFill>
              <a:cs typeface="Calibri"/>
            </a:endParaRPr>
          </a:p>
          <a:p>
            <a:pPr marL="0" indent="0">
              <a:buNone/>
            </a:pPr>
            <a:endParaRPr lang="en-GB" sz="2000" i="1" dirty="0"/>
          </a:p>
          <a:p>
            <a:pPr marL="0" indent="0">
              <a:buNone/>
            </a:pPr>
            <a:endParaRPr lang="en-GB" sz="2000" i="1" dirty="0"/>
          </a:p>
        </p:txBody>
      </p:sp>
      <p:sp>
        <p:nvSpPr>
          <p:cNvPr id="5" name="Title 1">
            <a:extLst>
              <a:ext uri="{FF2B5EF4-FFF2-40B4-BE49-F238E27FC236}">
                <a16:creationId xmlns:a16="http://schemas.microsoft.com/office/drawing/2014/main" id="{7B903980-B61D-4A2A-9E52-2A3A4AB11522}"/>
              </a:ext>
            </a:extLst>
          </p:cNvPr>
          <p:cNvSpPr txBox="1">
            <a:spLocks/>
          </p:cNvSpPr>
          <p:nvPr/>
        </p:nvSpPr>
        <p:spPr>
          <a:xfrm>
            <a:off x="835479" y="375747"/>
            <a:ext cx="4906434" cy="605673"/>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300" b="1" i="1">
                <a:solidFill>
                  <a:schemeClr val="bg1"/>
                </a:solidFill>
              </a:rPr>
              <a:t>Classification activity</a:t>
            </a:r>
            <a:r>
              <a:rPr lang="en-GB" sz="4700" b="1" i="1">
                <a:solidFill>
                  <a:schemeClr val="accent4">
                    <a:lumMod val="75000"/>
                  </a:schemeClr>
                </a:solidFill>
              </a:rPr>
              <a:t> </a:t>
            </a:r>
            <a:br>
              <a:rPr lang="en-GB" sz="3200" i="1"/>
            </a:br>
            <a:r>
              <a:rPr lang="en-GB" sz="3100" i="1"/>
              <a:t>   </a:t>
            </a:r>
            <a:r>
              <a:rPr lang="en-GB" sz="1400" i="1"/>
              <a:t>  </a:t>
            </a:r>
            <a:endParaRPr lang="en-GB" i="1"/>
          </a:p>
        </p:txBody>
      </p:sp>
      <p:pic>
        <p:nvPicPr>
          <p:cNvPr id="9" name="Picture 9">
            <a:extLst>
              <a:ext uri="{FF2B5EF4-FFF2-40B4-BE49-F238E27FC236}">
                <a16:creationId xmlns:a16="http://schemas.microsoft.com/office/drawing/2014/main" id="{99B9C779-76F0-446F-ABA1-BD4DB8C6016E}"/>
              </a:ext>
            </a:extLst>
          </p:cNvPr>
          <p:cNvPicPr>
            <a:picLocks noChangeAspect="1"/>
          </p:cNvPicPr>
          <p:nvPr/>
        </p:nvPicPr>
        <p:blipFill>
          <a:blip r:embed="rId3"/>
          <a:stretch>
            <a:fillRect/>
          </a:stretch>
        </p:blipFill>
        <p:spPr>
          <a:xfrm>
            <a:off x="853440" y="1276841"/>
            <a:ext cx="4815840" cy="1022639"/>
          </a:xfrm>
          <a:prstGeom prst="rect">
            <a:avLst/>
          </a:prstGeom>
        </p:spPr>
      </p:pic>
      <p:pic>
        <p:nvPicPr>
          <p:cNvPr id="2" name="Picture 3">
            <a:extLst>
              <a:ext uri="{FF2B5EF4-FFF2-40B4-BE49-F238E27FC236}">
                <a16:creationId xmlns:a16="http://schemas.microsoft.com/office/drawing/2014/main" id="{D0D2E8C6-E436-45E0-92A4-12207ECAB9A5}"/>
              </a:ext>
            </a:extLst>
          </p:cNvPr>
          <p:cNvPicPr>
            <a:picLocks noChangeAspect="1"/>
          </p:cNvPicPr>
          <p:nvPr/>
        </p:nvPicPr>
        <p:blipFill>
          <a:blip r:embed="rId4"/>
          <a:stretch>
            <a:fillRect/>
          </a:stretch>
        </p:blipFill>
        <p:spPr>
          <a:xfrm>
            <a:off x="8117840" y="4420263"/>
            <a:ext cx="1757680" cy="1888435"/>
          </a:xfrm>
          <a:prstGeom prst="rect">
            <a:avLst/>
          </a:prstGeom>
        </p:spPr>
      </p:pic>
      <p:pic>
        <p:nvPicPr>
          <p:cNvPr id="4" name="Picture 6">
            <a:extLst>
              <a:ext uri="{FF2B5EF4-FFF2-40B4-BE49-F238E27FC236}">
                <a16:creationId xmlns:a16="http://schemas.microsoft.com/office/drawing/2014/main" id="{3BECC202-57A3-4B99-8D50-45912ABD5207}"/>
              </a:ext>
            </a:extLst>
          </p:cNvPr>
          <p:cNvPicPr>
            <a:picLocks noChangeAspect="1"/>
          </p:cNvPicPr>
          <p:nvPr/>
        </p:nvPicPr>
        <p:blipFill>
          <a:blip r:embed="rId5"/>
          <a:stretch>
            <a:fillRect/>
          </a:stretch>
        </p:blipFill>
        <p:spPr>
          <a:xfrm>
            <a:off x="6360160" y="2645797"/>
            <a:ext cx="1757680" cy="1962647"/>
          </a:xfrm>
          <a:prstGeom prst="rect">
            <a:avLst/>
          </a:prstGeom>
        </p:spPr>
      </p:pic>
      <p:pic>
        <p:nvPicPr>
          <p:cNvPr id="8" name="Picture 9" descr="Logo&#10;&#10;Description automatically generated">
            <a:extLst>
              <a:ext uri="{FF2B5EF4-FFF2-40B4-BE49-F238E27FC236}">
                <a16:creationId xmlns:a16="http://schemas.microsoft.com/office/drawing/2014/main" id="{49F3D63B-3774-4980-88F9-B40670D6AEC7}"/>
              </a:ext>
            </a:extLst>
          </p:cNvPr>
          <p:cNvPicPr>
            <a:picLocks noChangeAspect="1"/>
          </p:cNvPicPr>
          <p:nvPr/>
        </p:nvPicPr>
        <p:blipFill>
          <a:blip r:embed="rId6"/>
          <a:stretch>
            <a:fillRect/>
          </a:stretch>
        </p:blipFill>
        <p:spPr>
          <a:xfrm>
            <a:off x="8117840" y="1256969"/>
            <a:ext cx="1757680" cy="1885343"/>
          </a:xfrm>
          <a:prstGeom prst="rect">
            <a:avLst/>
          </a:prstGeom>
        </p:spPr>
      </p:pic>
      <p:pic>
        <p:nvPicPr>
          <p:cNvPr id="10" name="Picture 10" descr="A picture containing shape&#10;&#10;Description automatically generated">
            <a:extLst>
              <a:ext uri="{FF2B5EF4-FFF2-40B4-BE49-F238E27FC236}">
                <a16:creationId xmlns:a16="http://schemas.microsoft.com/office/drawing/2014/main" id="{0F6B867E-7C93-41BD-A332-CDB4500287D0}"/>
              </a:ext>
            </a:extLst>
          </p:cNvPr>
          <p:cNvPicPr>
            <a:picLocks noChangeAspect="1"/>
          </p:cNvPicPr>
          <p:nvPr/>
        </p:nvPicPr>
        <p:blipFill>
          <a:blip r:embed="rId7"/>
          <a:stretch>
            <a:fillRect/>
          </a:stretch>
        </p:blipFill>
        <p:spPr>
          <a:xfrm>
            <a:off x="9875520" y="2648889"/>
            <a:ext cx="1757680" cy="1976783"/>
          </a:xfrm>
          <a:prstGeom prst="rect">
            <a:avLst/>
          </a:prstGeom>
        </p:spPr>
      </p:pic>
    </p:spTree>
    <p:extLst>
      <p:ext uri="{BB962C8B-B14F-4D97-AF65-F5344CB8AC3E}">
        <p14:creationId xmlns:p14="http://schemas.microsoft.com/office/powerpoint/2010/main" val="179764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ACDDF4-1A94-4A05-AC0A-CCC5E9BBF8FF}"/>
              </a:ext>
            </a:extLst>
          </p:cNvPr>
          <p:cNvSpPr>
            <a:spLocks noGrp="1"/>
          </p:cNvSpPr>
          <p:nvPr>
            <p:ph idx="1"/>
          </p:nvPr>
        </p:nvSpPr>
        <p:spPr>
          <a:xfrm>
            <a:off x="838200" y="596348"/>
            <a:ext cx="10515600" cy="5580615"/>
          </a:xfrm>
        </p:spPr>
        <p:txBody>
          <a:bodyPr>
            <a:normAutofit lnSpcReduction="10000"/>
          </a:bodyPr>
          <a:lstStyle/>
          <a:p>
            <a:pPr marL="0" indent="0">
              <a:buNone/>
            </a:pPr>
            <a:endParaRPr lang="en-GB" sz="2000">
              <a:solidFill>
                <a:srgbClr val="000000"/>
              </a:solidFill>
            </a:endParaRPr>
          </a:p>
          <a:p>
            <a:pPr marL="0" indent="0">
              <a:buNone/>
            </a:pPr>
            <a:endParaRPr lang="en-GB" sz="2000">
              <a:solidFill>
                <a:srgbClr val="000000"/>
              </a:solidFill>
            </a:endParaRPr>
          </a:p>
          <a:p>
            <a:pPr marL="0" indent="0">
              <a:buNone/>
            </a:pPr>
            <a:endParaRPr lang="en-GB" sz="2000">
              <a:solidFill>
                <a:srgbClr val="000000"/>
              </a:solidFill>
            </a:endParaRPr>
          </a:p>
          <a:p>
            <a:pPr marL="0" indent="0">
              <a:buNone/>
            </a:pPr>
            <a:endParaRPr lang="en-GB" sz="2000">
              <a:solidFill>
                <a:srgbClr val="000000"/>
              </a:solidFill>
            </a:endParaRPr>
          </a:p>
          <a:p>
            <a:pPr marL="457200" indent="-457200">
              <a:buFont typeface="+mj-lt"/>
              <a:buAutoNum type="arabicPeriod"/>
            </a:pPr>
            <a:r>
              <a:rPr lang="en-GB" sz="2000">
                <a:solidFill>
                  <a:srgbClr val="000000"/>
                </a:solidFill>
              </a:rPr>
              <a:t>Have a careful look at your selection of teeth images.</a:t>
            </a:r>
            <a:r>
              <a:rPr lang="en-GB" sz="2000"/>
              <a:t> </a:t>
            </a:r>
          </a:p>
          <a:p>
            <a:pPr marL="457200" indent="-457200">
              <a:buFont typeface="+mj-lt"/>
              <a:buAutoNum type="arabicPeriod"/>
            </a:pPr>
            <a:r>
              <a:rPr lang="en-GB" sz="2000">
                <a:solidFill>
                  <a:srgbClr val="000000"/>
                </a:solidFill>
              </a:rPr>
              <a:t>Discuss the functions of the different types of teeth. </a:t>
            </a:r>
            <a:r>
              <a:rPr lang="en-GB" sz="2000"/>
              <a:t> </a:t>
            </a:r>
          </a:p>
          <a:p>
            <a:pPr marL="457200" indent="-457200">
              <a:buFont typeface="+mj-lt"/>
              <a:buAutoNum type="arabicPeriod"/>
            </a:pPr>
            <a:r>
              <a:rPr lang="en-GB" sz="2000">
                <a:solidFill>
                  <a:srgbClr val="000000"/>
                </a:solidFill>
              </a:rPr>
              <a:t>Sort the teeth pictures into their types.</a:t>
            </a:r>
          </a:p>
          <a:p>
            <a:pPr marL="0" indent="0">
              <a:buNone/>
            </a:pPr>
            <a:endParaRPr lang="en-GB" sz="2000">
              <a:solidFill>
                <a:srgbClr val="000000"/>
              </a:solidFill>
            </a:endParaRPr>
          </a:p>
          <a:p>
            <a:pPr marL="457200" lvl="1" indent="0">
              <a:buNone/>
            </a:pPr>
            <a:r>
              <a:rPr lang="en-GB" b="1">
                <a:solidFill>
                  <a:srgbClr val="000000"/>
                </a:solidFill>
                <a:latin typeface="Ink Free" panose="03080402000500000000" pitchFamily="66" charset="0"/>
              </a:rPr>
              <a:t>Quick Quiz: </a:t>
            </a:r>
            <a:r>
              <a:rPr lang="en-GB">
                <a:solidFill>
                  <a:srgbClr val="000000"/>
                </a:solidFill>
                <a:latin typeface="Ink Free" panose="03080402000500000000" pitchFamily="66" charset="0"/>
              </a:rPr>
              <a:t>Can you remember what they are?</a:t>
            </a:r>
          </a:p>
          <a:p>
            <a:pPr lvl="1"/>
            <a:r>
              <a:rPr lang="en-GB" sz="2000">
                <a:solidFill>
                  <a:srgbClr val="000000"/>
                </a:solidFill>
                <a:latin typeface="Ink Free" panose="03080402000500000000" pitchFamily="66" charset="0"/>
              </a:rPr>
              <a:t>Incisor</a:t>
            </a:r>
          </a:p>
          <a:p>
            <a:pPr lvl="1"/>
            <a:r>
              <a:rPr lang="en-GB" sz="2000">
                <a:solidFill>
                  <a:srgbClr val="000000"/>
                </a:solidFill>
                <a:latin typeface="Ink Free" panose="03080402000500000000" pitchFamily="66" charset="0"/>
              </a:rPr>
              <a:t>Canine</a:t>
            </a:r>
          </a:p>
          <a:p>
            <a:pPr lvl="1"/>
            <a:r>
              <a:rPr lang="en-GB" sz="2000">
                <a:solidFill>
                  <a:srgbClr val="000000"/>
                </a:solidFill>
                <a:latin typeface="Ink Free" panose="03080402000500000000" pitchFamily="66" charset="0"/>
              </a:rPr>
              <a:t>Premolar</a:t>
            </a:r>
          </a:p>
          <a:p>
            <a:pPr lvl="1"/>
            <a:r>
              <a:rPr lang="en-GB" sz="2000">
                <a:solidFill>
                  <a:srgbClr val="000000"/>
                </a:solidFill>
                <a:latin typeface="Ink Free" panose="03080402000500000000" pitchFamily="66" charset="0"/>
              </a:rPr>
              <a:t>Molar</a:t>
            </a:r>
          </a:p>
          <a:p>
            <a:pPr marL="457200" lvl="1" indent="0">
              <a:buNone/>
            </a:pPr>
            <a:endParaRPr lang="en-GB" sz="2000">
              <a:solidFill>
                <a:srgbClr val="000000"/>
              </a:solidFill>
              <a:latin typeface="Ink Free" panose="03080402000500000000" pitchFamily="66" charset="0"/>
            </a:endParaRPr>
          </a:p>
          <a:p>
            <a:pPr marL="457200" indent="-457200">
              <a:buFont typeface="+mj-lt"/>
              <a:buAutoNum type="arabicPeriod" startAt="4"/>
            </a:pPr>
            <a:r>
              <a:rPr lang="en-GB" sz="2000"/>
              <a:t> </a:t>
            </a:r>
            <a:r>
              <a:rPr lang="en-GB" sz="2000">
                <a:solidFill>
                  <a:srgbClr val="0B0C0C"/>
                </a:solidFill>
              </a:rPr>
              <a:t>Look carefully at the shapes of the teeth and think about the kinds of marks they make.</a:t>
            </a:r>
            <a:r>
              <a:rPr lang="en-GB" sz="2000"/>
              <a:t> </a:t>
            </a:r>
          </a:p>
          <a:p>
            <a:pPr marL="0" indent="0">
              <a:buNone/>
            </a:pPr>
            <a:endParaRPr lang="en-GB">
              <a:solidFill>
                <a:srgbClr val="000000"/>
              </a:solidFill>
              <a:latin typeface="Arial" panose="020B0604020202020204" pitchFamily="34" charset="0"/>
            </a:endParaRPr>
          </a:p>
          <a:p>
            <a:pPr marL="0" indent="0">
              <a:buNone/>
            </a:pPr>
            <a:endParaRPr lang="en-GB"/>
          </a:p>
          <a:p>
            <a:pPr marL="0" indent="0">
              <a:buNone/>
            </a:pPr>
            <a:endParaRPr lang="en-GB"/>
          </a:p>
        </p:txBody>
      </p:sp>
      <p:pic>
        <p:nvPicPr>
          <p:cNvPr id="4" name="Picture 6" descr="White text on a black background&#10;&#10;Description automatically generated">
            <a:extLst>
              <a:ext uri="{FF2B5EF4-FFF2-40B4-BE49-F238E27FC236}">
                <a16:creationId xmlns:a16="http://schemas.microsoft.com/office/drawing/2014/main" id="{03B2EF6E-8A5E-4A3D-B8C5-73AC13E3E62F}"/>
              </a:ext>
            </a:extLst>
          </p:cNvPr>
          <p:cNvPicPr>
            <a:picLocks noChangeAspect="1"/>
          </p:cNvPicPr>
          <p:nvPr/>
        </p:nvPicPr>
        <p:blipFill>
          <a:blip r:embed="rId3"/>
          <a:stretch>
            <a:fillRect/>
          </a:stretch>
        </p:blipFill>
        <p:spPr>
          <a:xfrm>
            <a:off x="965724" y="1196351"/>
            <a:ext cx="3879742" cy="714256"/>
          </a:xfrm>
          <a:prstGeom prst="rect">
            <a:avLst/>
          </a:prstGeom>
        </p:spPr>
      </p:pic>
      <p:pic>
        <p:nvPicPr>
          <p:cNvPr id="2" name="Picture 4" descr="A picture containing logo&#10;&#10;Description automatically generated">
            <a:extLst>
              <a:ext uri="{FF2B5EF4-FFF2-40B4-BE49-F238E27FC236}">
                <a16:creationId xmlns:a16="http://schemas.microsoft.com/office/drawing/2014/main" id="{78887A7A-AF89-4E4D-8DE3-F5DE667F4CCF}"/>
              </a:ext>
            </a:extLst>
          </p:cNvPr>
          <p:cNvPicPr>
            <a:picLocks noChangeAspect="1"/>
          </p:cNvPicPr>
          <p:nvPr/>
        </p:nvPicPr>
        <p:blipFill>
          <a:blip r:embed="rId4"/>
          <a:stretch>
            <a:fillRect/>
          </a:stretch>
        </p:blipFill>
        <p:spPr>
          <a:xfrm>
            <a:off x="8534400" y="1322262"/>
            <a:ext cx="2082800" cy="2953637"/>
          </a:xfrm>
          <a:prstGeom prst="rect">
            <a:avLst/>
          </a:prstGeom>
        </p:spPr>
      </p:pic>
    </p:spTree>
    <p:extLst>
      <p:ext uri="{BB962C8B-B14F-4D97-AF65-F5344CB8AC3E}">
        <p14:creationId xmlns:p14="http://schemas.microsoft.com/office/powerpoint/2010/main" val="311623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01E6A3-052C-45C2-AA93-07AA9F1319EF}"/>
              </a:ext>
            </a:extLst>
          </p:cNvPr>
          <p:cNvSpPr>
            <a:spLocks noGrp="1"/>
          </p:cNvSpPr>
          <p:nvPr>
            <p:ph idx="1"/>
          </p:nvPr>
        </p:nvSpPr>
        <p:spPr>
          <a:xfrm>
            <a:off x="838200" y="2110105"/>
            <a:ext cx="10515600" cy="1242378"/>
          </a:xfrm>
        </p:spPr>
        <p:txBody>
          <a:bodyPr vert="horz" lIns="91440" tIns="45720" rIns="91440" bIns="45720" rtlCol="0" anchor="t">
            <a:normAutofit/>
          </a:bodyPr>
          <a:lstStyle/>
          <a:p>
            <a:pPr marL="0" indent="0">
              <a:buNone/>
            </a:pPr>
            <a:r>
              <a:rPr lang="en-GB" b="1" dirty="0">
                <a:latin typeface="Ink Free"/>
              </a:rPr>
              <a:t>Medium: Clay / Sculpture</a:t>
            </a:r>
          </a:p>
          <a:p>
            <a:pPr marL="0" indent="0">
              <a:buNone/>
            </a:pPr>
            <a:r>
              <a:rPr lang="en-GB" sz="1800" b="0" i="0" u="none" strike="noStrike" dirty="0">
                <a:solidFill>
                  <a:srgbClr val="000000"/>
                </a:solidFill>
                <a:effectLst/>
                <a:cs typeface="Arial"/>
              </a:rPr>
              <a:t>Explore the imprints and textures created by different types of teeth, using clay to create relief tile sculptures.</a:t>
            </a:r>
            <a:r>
              <a:rPr lang="en-GB" dirty="0"/>
              <a:t> </a:t>
            </a:r>
            <a:endParaRPr lang="en-GB" dirty="0">
              <a:cs typeface="Calibri"/>
            </a:endParaRPr>
          </a:p>
          <a:p>
            <a:pPr marL="0" indent="0">
              <a:buNone/>
            </a:pPr>
            <a:endParaRPr lang="en-GB" dirty="0"/>
          </a:p>
          <a:p>
            <a:pPr marL="0" indent="0">
              <a:buNone/>
            </a:pPr>
            <a:endParaRPr lang="en-GB" dirty="0"/>
          </a:p>
          <a:p>
            <a:pPr marL="0" indent="0">
              <a:buNone/>
            </a:pPr>
            <a:endParaRPr lang="en-GB" dirty="0"/>
          </a:p>
        </p:txBody>
      </p:sp>
      <p:sp>
        <p:nvSpPr>
          <p:cNvPr id="5" name="Rectangle 4">
            <a:extLst>
              <a:ext uri="{FF2B5EF4-FFF2-40B4-BE49-F238E27FC236}">
                <a16:creationId xmlns:a16="http://schemas.microsoft.com/office/drawing/2014/main" id="{E0336C98-892B-43DB-A58D-9C4B369D2F0D}"/>
              </a:ext>
            </a:extLst>
          </p:cNvPr>
          <p:cNvSpPr/>
          <p:nvPr/>
        </p:nvSpPr>
        <p:spPr>
          <a:xfrm>
            <a:off x="-2117" y="-2117"/>
            <a:ext cx="12382499" cy="910166"/>
          </a:xfrm>
          <a:prstGeom prst="rect">
            <a:avLst/>
          </a:prstGeom>
          <a:solidFill>
            <a:srgbClr val="81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itle 1">
            <a:extLst>
              <a:ext uri="{FF2B5EF4-FFF2-40B4-BE49-F238E27FC236}">
                <a16:creationId xmlns:a16="http://schemas.microsoft.com/office/drawing/2014/main" id="{11C6232E-FC62-4C42-A775-5016E24F7F72}"/>
              </a:ext>
            </a:extLst>
          </p:cNvPr>
          <p:cNvSpPr txBox="1">
            <a:spLocks/>
          </p:cNvSpPr>
          <p:nvPr/>
        </p:nvSpPr>
        <p:spPr>
          <a:xfrm>
            <a:off x="835479" y="375747"/>
            <a:ext cx="4906434" cy="605673"/>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300" b="1" i="1">
                <a:solidFill>
                  <a:schemeClr val="bg1"/>
                </a:solidFill>
              </a:rPr>
              <a:t>Art activity</a:t>
            </a:r>
            <a:r>
              <a:rPr lang="en-GB" sz="4700" b="1" i="1">
                <a:solidFill>
                  <a:schemeClr val="accent4">
                    <a:lumMod val="75000"/>
                  </a:schemeClr>
                </a:solidFill>
              </a:rPr>
              <a:t> </a:t>
            </a:r>
            <a:br>
              <a:rPr lang="en-GB" sz="3200" i="1"/>
            </a:br>
            <a:r>
              <a:rPr lang="en-GB" sz="3100" i="1"/>
              <a:t>   </a:t>
            </a:r>
            <a:r>
              <a:rPr lang="en-GB" sz="1400" i="1"/>
              <a:t>  </a:t>
            </a:r>
            <a:endParaRPr lang="en-GB" i="1"/>
          </a:p>
        </p:txBody>
      </p:sp>
      <p:pic>
        <p:nvPicPr>
          <p:cNvPr id="10" name="Picture 10" descr="A picture containing dark&#10;&#10;Description automatically generated">
            <a:extLst>
              <a:ext uri="{FF2B5EF4-FFF2-40B4-BE49-F238E27FC236}">
                <a16:creationId xmlns:a16="http://schemas.microsoft.com/office/drawing/2014/main" id="{7C21954C-0787-446A-A424-243ECDBD7B57}"/>
              </a:ext>
            </a:extLst>
          </p:cNvPr>
          <p:cNvPicPr>
            <a:picLocks noChangeAspect="1"/>
          </p:cNvPicPr>
          <p:nvPr/>
        </p:nvPicPr>
        <p:blipFill>
          <a:blip r:embed="rId3"/>
          <a:stretch>
            <a:fillRect/>
          </a:stretch>
        </p:blipFill>
        <p:spPr>
          <a:xfrm>
            <a:off x="782320" y="1199636"/>
            <a:ext cx="5354320" cy="648728"/>
          </a:xfrm>
          <a:prstGeom prst="rect">
            <a:avLst/>
          </a:prstGeom>
        </p:spPr>
      </p:pic>
      <p:pic>
        <p:nvPicPr>
          <p:cNvPr id="8" name="Picture 8" descr="Icon&#10;&#10;Description automatically generated">
            <a:extLst>
              <a:ext uri="{FF2B5EF4-FFF2-40B4-BE49-F238E27FC236}">
                <a16:creationId xmlns:a16="http://schemas.microsoft.com/office/drawing/2014/main" id="{EB14A347-C646-4156-BBDF-028322C502E8}"/>
              </a:ext>
            </a:extLst>
          </p:cNvPr>
          <p:cNvPicPr>
            <a:picLocks noChangeAspect="1"/>
          </p:cNvPicPr>
          <p:nvPr/>
        </p:nvPicPr>
        <p:blipFill>
          <a:blip r:embed="rId4"/>
          <a:stretch>
            <a:fillRect/>
          </a:stretch>
        </p:blipFill>
        <p:spPr>
          <a:xfrm>
            <a:off x="7970729" y="3571269"/>
            <a:ext cx="2743200" cy="2283299"/>
          </a:xfrm>
          <a:prstGeom prst="rect">
            <a:avLst/>
          </a:prstGeom>
        </p:spPr>
      </p:pic>
      <p:pic>
        <p:nvPicPr>
          <p:cNvPr id="9" name="Picture 10" descr="Icon&#10;&#10;Description automatically generated">
            <a:extLst>
              <a:ext uri="{FF2B5EF4-FFF2-40B4-BE49-F238E27FC236}">
                <a16:creationId xmlns:a16="http://schemas.microsoft.com/office/drawing/2014/main" id="{95AC3700-DAC5-413D-8F45-C9FDCDEAF47F}"/>
              </a:ext>
            </a:extLst>
          </p:cNvPr>
          <p:cNvPicPr>
            <a:picLocks noChangeAspect="1"/>
          </p:cNvPicPr>
          <p:nvPr/>
        </p:nvPicPr>
        <p:blipFill>
          <a:blip r:embed="rId5"/>
          <a:stretch>
            <a:fillRect/>
          </a:stretch>
        </p:blipFill>
        <p:spPr>
          <a:xfrm>
            <a:off x="4620016" y="3351499"/>
            <a:ext cx="2743200" cy="2180043"/>
          </a:xfrm>
          <a:prstGeom prst="rect">
            <a:avLst/>
          </a:prstGeom>
        </p:spPr>
      </p:pic>
      <p:pic>
        <p:nvPicPr>
          <p:cNvPr id="11" name="Picture 11" descr="Icon&#10;&#10;Description automatically generated">
            <a:extLst>
              <a:ext uri="{FF2B5EF4-FFF2-40B4-BE49-F238E27FC236}">
                <a16:creationId xmlns:a16="http://schemas.microsoft.com/office/drawing/2014/main" id="{03376842-5A37-42EF-817F-F9723B13E1E0}"/>
              </a:ext>
            </a:extLst>
          </p:cNvPr>
          <p:cNvPicPr>
            <a:picLocks noChangeAspect="1"/>
          </p:cNvPicPr>
          <p:nvPr/>
        </p:nvPicPr>
        <p:blipFill>
          <a:blip r:embed="rId6"/>
          <a:stretch>
            <a:fillRect/>
          </a:stretch>
        </p:blipFill>
        <p:spPr>
          <a:xfrm>
            <a:off x="1018784" y="4075275"/>
            <a:ext cx="2743200" cy="1713696"/>
          </a:xfrm>
          <a:prstGeom prst="rect">
            <a:avLst/>
          </a:prstGeom>
        </p:spPr>
      </p:pic>
    </p:spTree>
    <p:extLst>
      <p:ext uri="{BB962C8B-B14F-4D97-AF65-F5344CB8AC3E}">
        <p14:creationId xmlns:p14="http://schemas.microsoft.com/office/powerpoint/2010/main" val="2724916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CAB21C-480C-4143-AED0-1F84BF1BF645}"/>
              </a:ext>
            </a:extLst>
          </p:cNvPr>
          <p:cNvSpPr>
            <a:spLocks noGrp="1"/>
          </p:cNvSpPr>
          <p:nvPr>
            <p:ph idx="1"/>
          </p:nvPr>
        </p:nvSpPr>
        <p:spPr>
          <a:xfrm>
            <a:off x="838200" y="863979"/>
            <a:ext cx="7251700" cy="5323081"/>
          </a:xfrm>
        </p:spPr>
        <p:txBody>
          <a:bodyPr vert="horz" lIns="91440" tIns="45720" rIns="91440" bIns="45720" rtlCol="0" anchor="t">
            <a:normAutofit lnSpcReduction="10000"/>
          </a:bodyPr>
          <a:lstStyle/>
          <a:p>
            <a:pPr marL="0" indent="0">
              <a:buNone/>
            </a:pPr>
            <a:r>
              <a:rPr lang="en-GB" sz="4000" b="1" dirty="0"/>
              <a:t>You will need:</a:t>
            </a:r>
          </a:p>
          <a:p>
            <a:pPr>
              <a:buFontTx/>
              <a:buChar char="-"/>
            </a:pPr>
            <a:r>
              <a:rPr lang="en-GB" sz="2200" dirty="0">
                <a:solidFill>
                  <a:srgbClr val="000000"/>
                </a:solidFill>
              </a:rPr>
              <a:t>Chewy sweets such as Starbursts, </a:t>
            </a:r>
            <a:r>
              <a:rPr lang="en-GB" sz="2200" dirty="0" err="1">
                <a:solidFill>
                  <a:srgbClr val="000000"/>
                </a:solidFill>
              </a:rPr>
              <a:t>Fruitella</a:t>
            </a:r>
            <a:r>
              <a:rPr lang="en-GB" sz="2200" dirty="0">
                <a:solidFill>
                  <a:srgbClr val="000000"/>
                </a:solidFill>
              </a:rPr>
              <a:t>, etc (few per person)</a:t>
            </a:r>
            <a:r>
              <a:rPr lang="en-GB" sz="2200" dirty="0"/>
              <a:t> </a:t>
            </a:r>
            <a:endParaRPr lang="en-GB" sz="2200" dirty="0">
              <a:cs typeface="Calibri"/>
            </a:endParaRPr>
          </a:p>
          <a:p>
            <a:pPr>
              <a:buFontTx/>
              <a:buChar char="-"/>
            </a:pPr>
            <a:r>
              <a:rPr lang="en-GB" sz="2200" dirty="0">
                <a:solidFill>
                  <a:srgbClr val="000000"/>
                </a:solidFill>
              </a:rPr>
              <a:t>Air drying clay</a:t>
            </a:r>
            <a:r>
              <a:rPr lang="en-GB" sz="2200" dirty="0"/>
              <a:t> </a:t>
            </a:r>
            <a:endParaRPr lang="en-GB" sz="2200" dirty="0">
              <a:cs typeface="Calibri"/>
            </a:endParaRPr>
          </a:p>
          <a:p>
            <a:pPr>
              <a:buFontTx/>
              <a:buChar char="-"/>
            </a:pPr>
            <a:r>
              <a:rPr lang="en-GB" sz="2200" dirty="0">
                <a:solidFill>
                  <a:srgbClr val="000000"/>
                </a:solidFill>
              </a:rPr>
              <a:t>Aprons</a:t>
            </a:r>
            <a:r>
              <a:rPr lang="en-GB" sz="2200" dirty="0"/>
              <a:t> </a:t>
            </a:r>
            <a:endParaRPr lang="en-GB" sz="2200" dirty="0">
              <a:cs typeface="Calibri"/>
            </a:endParaRPr>
          </a:p>
          <a:p>
            <a:pPr>
              <a:buFontTx/>
              <a:buChar char="-"/>
            </a:pPr>
            <a:r>
              <a:rPr lang="en-GB" sz="2200" dirty="0">
                <a:solidFill>
                  <a:srgbClr val="000000"/>
                </a:solidFill>
              </a:rPr>
              <a:t>Ruler</a:t>
            </a:r>
            <a:r>
              <a:rPr lang="en-GB" sz="2200" dirty="0"/>
              <a:t> </a:t>
            </a:r>
            <a:endParaRPr lang="en-GB" sz="2200" dirty="0">
              <a:cs typeface="Calibri"/>
            </a:endParaRPr>
          </a:p>
          <a:p>
            <a:pPr>
              <a:buFontTx/>
              <a:buChar char="-"/>
            </a:pPr>
            <a:r>
              <a:rPr lang="en-GB" sz="2200" dirty="0">
                <a:solidFill>
                  <a:srgbClr val="000000"/>
                </a:solidFill>
              </a:rPr>
              <a:t>Clay tools </a:t>
            </a:r>
            <a:r>
              <a:rPr lang="en-GB" sz="2200" dirty="0"/>
              <a:t> </a:t>
            </a:r>
            <a:endParaRPr lang="en-GB" sz="2200" dirty="0">
              <a:cs typeface="Calibri"/>
            </a:endParaRPr>
          </a:p>
          <a:p>
            <a:pPr>
              <a:buFontTx/>
              <a:buChar char="-"/>
            </a:pPr>
            <a:r>
              <a:rPr lang="en-GB" sz="2200" dirty="0">
                <a:solidFill>
                  <a:srgbClr val="000000"/>
                </a:solidFill>
              </a:rPr>
              <a:t>Rolling pins</a:t>
            </a:r>
            <a:r>
              <a:rPr lang="en-GB" sz="2200" dirty="0"/>
              <a:t> </a:t>
            </a:r>
            <a:endParaRPr lang="en-GB" sz="2200" dirty="0">
              <a:cs typeface="Calibri"/>
            </a:endParaRPr>
          </a:p>
          <a:p>
            <a:pPr>
              <a:buFontTx/>
              <a:buChar char="-"/>
            </a:pPr>
            <a:r>
              <a:rPr lang="en-GB" sz="2200" dirty="0">
                <a:solidFill>
                  <a:srgbClr val="000000"/>
                </a:solidFill>
              </a:rPr>
              <a:t>Table covering or boards to roll clay out on </a:t>
            </a:r>
            <a:r>
              <a:rPr lang="en-GB" sz="2200" dirty="0"/>
              <a:t> </a:t>
            </a:r>
            <a:endParaRPr lang="en-GB" sz="2200" dirty="0">
              <a:cs typeface="Calibri"/>
            </a:endParaRPr>
          </a:p>
          <a:p>
            <a:pPr>
              <a:buFontTx/>
              <a:buChar char="-"/>
            </a:pPr>
            <a:r>
              <a:rPr lang="en-GB" sz="2200" dirty="0">
                <a:solidFill>
                  <a:srgbClr val="000000"/>
                </a:solidFill>
              </a:rPr>
              <a:t>Paper and pencil</a:t>
            </a:r>
            <a:r>
              <a:rPr lang="en-GB" sz="2200" dirty="0"/>
              <a:t> </a:t>
            </a:r>
            <a:endParaRPr lang="en-GB" sz="2200" dirty="0">
              <a:cs typeface="Calibri"/>
            </a:endParaRPr>
          </a:p>
          <a:p>
            <a:pPr marL="0" indent="0">
              <a:buNone/>
            </a:pPr>
            <a:endParaRPr lang="en-GB" sz="2200" dirty="0">
              <a:solidFill>
                <a:srgbClr val="000000"/>
              </a:solidFill>
            </a:endParaRPr>
          </a:p>
          <a:p>
            <a:pPr marL="0" indent="0">
              <a:buNone/>
            </a:pPr>
            <a:r>
              <a:rPr lang="en-GB" sz="2200" b="1" dirty="0">
                <a:solidFill>
                  <a:srgbClr val="000000"/>
                </a:solidFill>
                <a:latin typeface="Ink Free" panose="03080402000500000000" pitchFamily="66" charset="0"/>
                <a:ea typeface="+mj-ea"/>
                <a:cs typeface="+mj-cs"/>
              </a:rPr>
              <a:t>Top tip!</a:t>
            </a:r>
            <a:r>
              <a:rPr lang="en-GB" sz="2200" dirty="0">
                <a:solidFill>
                  <a:srgbClr val="000000"/>
                </a:solidFill>
                <a:latin typeface="Ink Free" panose="03080402000500000000" pitchFamily="66" charset="0"/>
              </a:rPr>
              <a:t> For those who do not like the feeling of clay on their hands, try wearing gloves when handling it!</a:t>
            </a:r>
            <a:endParaRPr lang="en-GB" sz="2200" dirty="0">
              <a:latin typeface="Ink Free" panose="03080402000500000000" pitchFamily="66" charset="0"/>
            </a:endParaRPr>
          </a:p>
          <a:p>
            <a:pPr marL="0" indent="0">
              <a:buNone/>
            </a:pPr>
            <a:endParaRPr lang="en-GB" dirty="0"/>
          </a:p>
        </p:txBody>
      </p:sp>
      <p:pic>
        <p:nvPicPr>
          <p:cNvPr id="2" name="Picture 3" descr="A picture containing icon&#10;&#10;Description automatically generated">
            <a:extLst>
              <a:ext uri="{FF2B5EF4-FFF2-40B4-BE49-F238E27FC236}">
                <a16:creationId xmlns:a16="http://schemas.microsoft.com/office/drawing/2014/main" id="{0E49F1B0-C12A-4E1A-8ED4-91A3772E07A7}"/>
              </a:ext>
            </a:extLst>
          </p:cNvPr>
          <p:cNvPicPr>
            <a:picLocks noChangeAspect="1"/>
          </p:cNvPicPr>
          <p:nvPr/>
        </p:nvPicPr>
        <p:blipFill>
          <a:blip r:embed="rId3"/>
          <a:stretch>
            <a:fillRect/>
          </a:stretch>
        </p:blipFill>
        <p:spPr>
          <a:xfrm>
            <a:off x="8826673" y="1195737"/>
            <a:ext cx="1960324" cy="1606416"/>
          </a:xfrm>
          <a:prstGeom prst="rect">
            <a:avLst/>
          </a:prstGeom>
        </p:spPr>
      </p:pic>
      <p:pic>
        <p:nvPicPr>
          <p:cNvPr id="4" name="Picture 4">
            <a:extLst>
              <a:ext uri="{FF2B5EF4-FFF2-40B4-BE49-F238E27FC236}">
                <a16:creationId xmlns:a16="http://schemas.microsoft.com/office/drawing/2014/main" id="{D6430D66-F71C-4A22-90C8-801AA773D193}"/>
              </a:ext>
            </a:extLst>
          </p:cNvPr>
          <p:cNvPicPr>
            <a:picLocks noChangeAspect="1"/>
          </p:cNvPicPr>
          <p:nvPr/>
        </p:nvPicPr>
        <p:blipFill>
          <a:blip r:embed="rId4"/>
          <a:stretch>
            <a:fillRect/>
          </a:stretch>
        </p:blipFill>
        <p:spPr>
          <a:xfrm>
            <a:off x="7594948" y="3464344"/>
            <a:ext cx="3578268" cy="2413642"/>
          </a:xfrm>
          <a:prstGeom prst="rect">
            <a:avLst/>
          </a:prstGeom>
        </p:spPr>
      </p:pic>
    </p:spTree>
    <p:extLst>
      <p:ext uri="{BB962C8B-B14F-4D97-AF65-F5344CB8AC3E}">
        <p14:creationId xmlns:p14="http://schemas.microsoft.com/office/powerpoint/2010/main" val="82186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978976" y="1966688"/>
            <a:ext cx="5930127" cy="4214656"/>
          </a:xfrm>
        </p:spPr>
        <p:txBody>
          <a:bodyPr vert="horz" lIns="91440" tIns="45720" rIns="91440" bIns="45720" rtlCol="0" anchor="t">
            <a:normAutofit fontScale="92500" lnSpcReduction="10000"/>
          </a:bodyPr>
          <a:lstStyle/>
          <a:p>
            <a:pPr marL="457200" indent="-457200">
              <a:buFont typeface="+mj-lt"/>
              <a:buAutoNum type="arabicPeriod"/>
            </a:pPr>
            <a:r>
              <a:rPr lang="en-GB" sz="2000" dirty="0">
                <a:solidFill>
                  <a:srgbClr val="000000"/>
                </a:solidFill>
              </a:rPr>
              <a:t>Cover the table you are working on with a table covering or put down a board to work on.</a:t>
            </a:r>
            <a:r>
              <a:rPr lang="en-GB" sz="2000" dirty="0"/>
              <a:t> </a:t>
            </a:r>
          </a:p>
          <a:p>
            <a:pPr marL="457200" indent="-457200">
              <a:buFont typeface="+mj-lt"/>
              <a:buAutoNum type="arabicPeriod"/>
            </a:pPr>
            <a:endParaRPr lang="en-GB" sz="2000" dirty="0"/>
          </a:p>
          <a:p>
            <a:pPr marL="457200" indent="-457200">
              <a:buFont typeface="+mj-lt"/>
              <a:buAutoNum type="arabicPeriod"/>
            </a:pPr>
            <a:r>
              <a:rPr lang="en-GB" sz="2000" dirty="0">
                <a:solidFill>
                  <a:srgbClr val="000000"/>
                </a:solidFill>
              </a:rPr>
              <a:t>With clean hands, start by carefully pressing your different teeth into the chewy sweets and see what marks they make.</a:t>
            </a:r>
            <a:endParaRPr lang="en-GB" sz="2000" dirty="0">
              <a:solidFill>
                <a:srgbClr val="000000"/>
              </a:solidFill>
              <a:cs typeface="Calibri"/>
            </a:endParaRPr>
          </a:p>
          <a:p>
            <a:pPr marL="457200" lvl="1" indent="0">
              <a:buNone/>
            </a:pPr>
            <a:r>
              <a:rPr lang="en-GB" sz="2000" i="1" dirty="0">
                <a:solidFill>
                  <a:srgbClr val="C00000"/>
                </a:solidFill>
              </a:rPr>
              <a:t>Be careful not to chew and swallow them as you need to keep them for reference! </a:t>
            </a:r>
            <a:endParaRPr lang="en-GB" sz="2000" i="1" dirty="0">
              <a:solidFill>
                <a:srgbClr val="C00000"/>
              </a:solidFill>
              <a:cs typeface="Calibri"/>
            </a:endParaRPr>
          </a:p>
          <a:p>
            <a:pPr marL="457200" lvl="1" indent="0">
              <a:buNone/>
            </a:pPr>
            <a:endParaRPr lang="en-GB" sz="2000" dirty="0"/>
          </a:p>
          <a:p>
            <a:pPr marL="457200" indent="-457200">
              <a:buFont typeface="+mj-lt"/>
              <a:buAutoNum type="arabicPeriod"/>
            </a:pPr>
            <a:r>
              <a:rPr lang="en-GB" sz="2000" dirty="0">
                <a:solidFill>
                  <a:srgbClr val="000000"/>
                </a:solidFill>
              </a:rPr>
              <a:t>Look carefully at the different shapes and marks your teeth make.</a:t>
            </a:r>
            <a:r>
              <a:rPr lang="en-GB" sz="2000" dirty="0"/>
              <a:t> </a:t>
            </a:r>
          </a:p>
          <a:p>
            <a:pPr marL="457200" indent="-457200">
              <a:buFont typeface="+mj-lt"/>
              <a:buAutoNum type="arabicPeriod"/>
            </a:pPr>
            <a:endParaRPr lang="en-GB" sz="2000" dirty="0"/>
          </a:p>
          <a:p>
            <a:pPr marL="457200" indent="-457200">
              <a:buFont typeface="+mj-lt"/>
              <a:buAutoNum type="arabicPeriod"/>
            </a:pPr>
            <a:r>
              <a:rPr lang="en-GB" sz="2000" dirty="0"/>
              <a:t>Can you match the imprints of your teeth to the different types of teeth you’ve learned about?</a:t>
            </a:r>
          </a:p>
          <a:p>
            <a:pPr marL="457200" indent="-457200">
              <a:buFont typeface="+mj-lt"/>
              <a:buAutoNum type="arabicPeriod"/>
            </a:pPr>
            <a:endParaRPr lang="en-GB" sz="2000" dirty="0">
              <a:cs typeface="Calibri"/>
            </a:endParaRPr>
          </a:p>
          <a:p>
            <a:pPr marL="0" indent="0">
              <a:buNone/>
            </a:pPr>
            <a:endParaRPr lang="en-GB" dirty="0"/>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78976" y="798787"/>
            <a:ext cx="3879742" cy="714256"/>
          </a:xfrm>
          <a:prstGeom prst="rect">
            <a:avLst/>
          </a:prstGeom>
        </p:spPr>
      </p:pic>
      <p:pic>
        <p:nvPicPr>
          <p:cNvPr id="2" name="Picture 4" descr="Logo&#10;&#10;Description automatically generated">
            <a:extLst>
              <a:ext uri="{FF2B5EF4-FFF2-40B4-BE49-F238E27FC236}">
                <a16:creationId xmlns:a16="http://schemas.microsoft.com/office/drawing/2014/main" id="{97C5C21E-8734-447D-AA6E-CC2F6A39BE1B}"/>
              </a:ext>
            </a:extLst>
          </p:cNvPr>
          <p:cNvPicPr>
            <a:picLocks noChangeAspect="1"/>
          </p:cNvPicPr>
          <p:nvPr/>
        </p:nvPicPr>
        <p:blipFill>
          <a:blip r:embed="rId4"/>
          <a:stretch>
            <a:fillRect/>
          </a:stretch>
        </p:blipFill>
        <p:spPr>
          <a:xfrm>
            <a:off x="8012482" y="1884096"/>
            <a:ext cx="2743200" cy="3507343"/>
          </a:xfrm>
          <a:prstGeom prst="rect">
            <a:avLst/>
          </a:prstGeom>
        </p:spPr>
      </p:pic>
    </p:spTree>
    <p:extLst>
      <p:ext uri="{BB962C8B-B14F-4D97-AF65-F5344CB8AC3E}">
        <p14:creationId xmlns:p14="http://schemas.microsoft.com/office/powerpoint/2010/main" val="163071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978976" y="2026217"/>
            <a:ext cx="7166074" cy="4351338"/>
          </a:xfrm>
        </p:spPr>
        <p:txBody>
          <a:bodyPr>
            <a:normAutofit fontScale="70000" lnSpcReduction="20000"/>
          </a:bodyPr>
          <a:lstStyle/>
          <a:p>
            <a:pPr marL="457200" indent="-457200">
              <a:buFont typeface="+mj-lt"/>
              <a:buAutoNum type="arabicPeriod" startAt="4"/>
            </a:pPr>
            <a:r>
              <a:rPr lang="en-GB" sz="2900" dirty="0">
                <a:solidFill>
                  <a:srgbClr val="000000"/>
                </a:solidFill>
              </a:rPr>
              <a:t>Take a block of clay which is roughly the size of your fist and roll it out on the table.                </a:t>
            </a:r>
            <a:r>
              <a:rPr lang="en-GB" sz="2900" dirty="0"/>
              <a:t> </a:t>
            </a:r>
          </a:p>
          <a:p>
            <a:pPr marL="457200" indent="-457200">
              <a:buFont typeface="+mj-lt"/>
              <a:buAutoNum type="arabicPeriod" startAt="4"/>
            </a:pPr>
            <a:endParaRPr lang="en-GB" sz="2900" dirty="0">
              <a:solidFill>
                <a:srgbClr val="000000"/>
              </a:solidFill>
            </a:endParaRPr>
          </a:p>
          <a:p>
            <a:pPr marL="457200" indent="-457200">
              <a:buFont typeface="+mj-lt"/>
              <a:buAutoNum type="arabicPeriod" startAt="4"/>
            </a:pPr>
            <a:r>
              <a:rPr lang="en-GB" sz="2900" dirty="0">
                <a:solidFill>
                  <a:srgbClr val="000000"/>
                </a:solidFill>
              </a:rPr>
              <a:t>Every time you roll the clay, pick it up and turn it over and roll the clay from the other direction. </a:t>
            </a:r>
          </a:p>
          <a:p>
            <a:pPr marL="457200" lvl="1" indent="0">
              <a:buNone/>
            </a:pPr>
            <a:r>
              <a:rPr lang="en-GB" sz="2900" b="1" dirty="0">
                <a:solidFill>
                  <a:srgbClr val="000000"/>
                </a:solidFill>
                <a:latin typeface="Ink Free" panose="03080402000500000000" pitchFamily="66" charset="0"/>
              </a:rPr>
              <a:t>Top tip: </a:t>
            </a:r>
            <a:r>
              <a:rPr lang="en-GB" sz="2900" dirty="0">
                <a:solidFill>
                  <a:srgbClr val="000000"/>
                </a:solidFill>
                <a:latin typeface="Ink Free" panose="03080402000500000000" pitchFamily="66" charset="0"/>
              </a:rPr>
              <a:t>this will stop the clay sticking to the table!</a:t>
            </a:r>
            <a:endParaRPr lang="en-GB" sz="2900" dirty="0">
              <a:latin typeface="Ink Free" panose="03080402000500000000" pitchFamily="66" charset="0"/>
            </a:endParaRPr>
          </a:p>
          <a:p>
            <a:pPr marL="0" indent="0">
              <a:buNone/>
            </a:pPr>
            <a:endParaRPr lang="en-GB" sz="2900" dirty="0">
              <a:solidFill>
                <a:srgbClr val="000000"/>
              </a:solidFill>
            </a:endParaRPr>
          </a:p>
          <a:p>
            <a:pPr marL="457200" indent="-457200">
              <a:buFont typeface="+mj-lt"/>
              <a:buAutoNum type="arabicPeriod" startAt="6"/>
            </a:pPr>
            <a:r>
              <a:rPr lang="en-GB" sz="2900" dirty="0">
                <a:solidFill>
                  <a:srgbClr val="000000"/>
                </a:solidFill>
              </a:rPr>
              <a:t>Roll your tile until it is about 2cm thick all the way across.</a:t>
            </a:r>
            <a:endParaRPr lang="en-GB" sz="2900" dirty="0"/>
          </a:p>
          <a:p>
            <a:pPr marL="0" indent="0">
              <a:buNone/>
            </a:pPr>
            <a:r>
              <a:rPr lang="en-GB" sz="2900" b="1" dirty="0">
                <a:solidFill>
                  <a:srgbClr val="000000"/>
                </a:solidFill>
                <a:latin typeface="Ink Free" panose="03080402000500000000" pitchFamily="66" charset="0"/>
              </a:rPr>
              <a:t>      Top tip: </a:t>
            </a:r>
            <a:r>
              <a:rPr lang="en-GB" sz="2900" dirty="0">
                <a:solidFill>
                  <a:srgbClr val="000000"/>
                </a:solidFill>
                <a:latin typeface="Ink Free" panose="03080402000500000000" pitchFamily="66" charset="0"/>
              </a:rPr>
              <a:t>you can use wooden spacers to help with this.</a:t>
            </a:r>
            <a:endParaRPr lang="en-GB" sz="2900" dirty="0">
              <a:latin typeface="Ink Free" panose="03080402000500000000" pitchFamily="66" charset="0"/>
            </a:endParaRPr>
          </a:p>
          <a:p>
            <a:pPr marL="0" indent="0">
              <a:buNone/>
            </a:pPr>
            <a:endParaRPr lang="en-GB" sz="2900" dirty="0">
              <a:solidFill>
                <a:srgbClr val="000000"/>
              </a:solidFill>
            </a:endParaRPr>
          </a:p>
          <a:p>
            <a:pPr marL="457200" indent="-457200">
              <a:buFont typeface="+mj-lt"/>
              <a:buAutoNum type="arabicPeriod" startAt="7"/>
            </a:pPr>
            <a:r>
              <a:rPr lang="en-GB" sz="2900" dirty="0">
                <a:solidFill>
                  <a:srgbClr val="000000"/>
                </a:solidFill>
              </a:rPr>
              <a:t>Using a ruler cut a square that is roughly 10cm by 10cm and trim off any excess clay.</a:t>
            </a:r>
          </a:p>
          <a:p>
            <a:pPr marL="0" indent="0">
              <a:buNone/>
            </a:pPr>
            <a:r>
              <a:rPr lang="en-GB" sz="2900" i="1" dirty="0">
                <a:solidFill>
                  <a:srgbClr val="000000"/>
                </a:solidFill>
                <a:latin typeface="Ink Free" panose="03080402000500000000" pitchFamily="66" charset="0"/>
              </a:rPr>
              <a:t>      </a:t>
            </a:r>
            <a:r>
              <a:rPr lang="en-GB" sz="2900" b="1" dirty="0">
                <a:solidFill>
                  <a:srgbClr val="000000"/>
                </a:solidFill>
                <a:latin typeface="Ink Free" panose="03080402000500000000" pitchFamily="66" charset="0"/>
              </a:rPr>
              <a:t>Top tip: </a:t>
            </a:r>
            <a:r>
              <a:rPr lang="en-GB" sz="2900" dirty="0">
                <a:solidFill>
                  <a:srgbClr val="000000"/>
                </a:solidFill>
                <a:latin typeface="Ink Free" panose="03080402000500000000" pitchFamily="66" charset="0"/>
              </a:rPr>
              <a:t>you can put this back in the bag and use for later.</a:t>
            </a:r>
            <a:endParaRPr lang="en-GB" sz="2900" dirty="0">
              <a:latin typeface="Ink Free" panose="03080402000500000000" pitchFamily="66" charset="0"/>
            </a:endParaRPr>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78976" y="838543"/>
            <a:ext cx="3879742" cy="714256"/>
          </a:xfrm>
          <a:prstGeom prst="rect">
            <a:avLst/>
          </a:prstGeom>
        </p:spPr>
      </p:pic>
      <p:sp>
        <p:nvSpPr>
          <p:cNvPr id="6" name="Title 1">
            <a:extLst>
              <a:ext uri="{FF2B5EF4-FFF2-40B4-BE49-F238E27FC236}">
                <a16:creationId xmlns:a16="http://schemas.microsoft.com/office/drawing/2014/main" id="{A2163CD7-1DAD-47B2-9214-7D4AC46FF2AB}"/>
              </a:ext>
            </a:extLst>
          </p:cNvPr>
          <p:cNvSpPr>
            <a:spLocks noGrp="1"/>
          </p:cNvSpPr>
          <p:nvPr>
            <p:ph type="title"/>
          </p:nvPr>
        </p:nvSpPr>
        <p:spPr>
          <a:xfrm>
            <a:off x="838200" y="365125"/>
            <a:ext cx="10515600" cy="1325563"/>
          </a:xfrm>
        </p:spPr>
        <p:txBody>
          <a:bodyPr/>
          <a:lstStyle/>
          <a:p>
            <a:br>
              <a:rPr lang="en-GB"/>
            </a:br>
            <a:r>
              <a:rPr lang="en-GB"/>
              <a:t>				    </a:t>
            </a:r>
            <a:r>
              <a:rPr lang="en-GB" sz="3200">
                <a:latin typeface="Ink Free" panose="03080402000500000000" pitchFamily="66" charset="0"/>
              </a:rPr>
              <a:t>continued…</a:t>
            </a:r>
            <a:endParaRPr lang="en-GB">
              <a:latin typeface="Ink Free" panose="03080402000500000000" pitchFamily="66" charset="0"/>
            </a:endParaRPr>
          </a:p>
        </p:txBody>
      </p:sp>
      <p:pic>
        <p:nvPicPr>
          <p:cNvPr id="2" name="Picture 4" descr="A picture containing diagram&#10;&#10;Description automatically generated">
            <a:extLst>
              <a:ext uri="{FF2B5EF4-FFF2-40B4-BE49-F238E27FC236}">
                <a16:creationId xmlns:a16="http://schemas.microsoft.com/office/drawing/2014/main" id="{291A8572-39BB-4130-9E55-14664435657E}"/>
              </a:ext>
            </a:extLst>
          </p:cNvPr>
          <p:cNvPicPr>
            <a:picLocks noChangeAspect="1"/>
          </p:cNvPicPr>
          <p:nvPr/>
        </p:nvPicPr>
        <p:blipFill>
          <a:blip r:embed="rId4"/>
          <a:stretch>
            <a:fillRect/>
          </a:stretch>
        </p:blipFill>
        <p:spPr>
          <a:xfrm>
            <a:off x="8377825" y="1030505"/>
            <a:ext cx="2743200" cy="2396169"/>
          </a:xfrm>
          <a:prstGeom prst="rect">
            <a:avLst/>
          </a:prstGeom>
        </p:spPr>
      </p:pic>
      <p:pic>
        <p:nvPicPr>
          <p:cNvPr id="5" name="Picture 6" descr="A picture containing text&#10;&#10;Description automatically generated">
            <a:extLst>
              <a:ext uri="{FF2B5EF4-FFF2-40B4-BE49-F238E27FC236}">
                <a16:creationId xmlns:a16="http://schemas.microsoft.com/office/drawing/2014/main" id="{3AFDD8D2-7AB1-4459-8933-564636F03C10}"/>
              </a:ext>
            </a:extLst>
          </p:cNvPr>
          <p:cNvPicPr>
            <a:picLocks noChangeAspect="1"/>
          </p:cNvPicPr>
          <p:nvPr/>
        </p:nvPicPr>
        <p:blipFill>
          <a:blip r:embed="rId5"/>
          <a:stretch>
            <a:fillRect/>
          </a:stretch>
        </p:blipFill>
        <p:spPr>
          <a:xfrm>
            <a:off x="8701414" y="4006001"/>
            <a:ext cx="2482242" cy="2175832"/>
          </a:xfrm>
          <a:prstGeom prst="rect">
            <a:avLst/>
          </a:prstGeom>
        </p:spPr>
      </p:pic>
    </p:spTree>
    <p:extLst>
      <p:ext uri="{BB962C8B-B14F-4D97-AF65-F5344CB8AC3E}">
        <p14:creationId xmlns:p14="http://schemas.microsoft.com/office/powerpoint/2010/main" val="175289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979055" y="1990192"/>
            <a:ext cx="8020855" cy="4029265"/>
          </a:xfrm>
        </p:spPr>
        <p:txBody>
          <a:bodyPr vert="horz" lIns="91440" tIns="45720" rIns="91440" bIns="45720" rtlCol="0" anchor="t">
            <a:normAutofit/>
          </a:bodyPr>
          <a:lstStyle/>
          <a:p>
            <a:pPr marL="457200" indent="-457200">
              <a:buFont typeface="+mj-lt"/>
              <a:buAutoNum type="arabicPeriod" startAt="8"/>
            </a:pPr>
            <a:r>
              <a:rPr lang="en-GB" sz="2000" dirty="0">
                <a:solidFill>
                  <a:srgbClr val="000000"/>
                </a:solidFill>
              </a:rPr>
              <a:t>Look back at the images of the different types of teeth as well as your sweets. Can you remember what all of the different types of imprints of teeth are?</a:t>
            </a:r>
            <a:endParaRPr lang="en-GB" sz="2000" dirty="0"/>
          </a:p>
          <a:p>
            <a:pPr marL="457200" lvl="1" indent="0">
              <a:buNone/>
            </a:pPr>
            <a:r>
              <a:rPr lang="en-GB" sz="2000" dirty="0">
                <a:solidFill>
                  <a:srgbClr val="000000"/>
                </a:solidFill>
              </a:rPr>
              <a:t>For example, canines might make sharp pointy lines or molars might make bumpy wobbling marks.</a:t>
            </a:r>
            <a:r>
              <a:rPr lang="en-GB" sz="2000" dirty="0"/>
              <a:t> </a:t>
            </a:r>
            <a:endParaRPr lang="en-GB" sz="2000" dirty="0">
              <a:cs typeface="Calibri"/>
            </a:endParaRPr>
          </a:p>
          <a:p>
            <a:pPr marL="457200" lvl="1" indent="0">
              <a:buNone/>
            </a:pPr>
            <a:endParaRPr lang="en-GB" sz="2000" dirty="0"/>
          </a:p>
          <a:p>
            <a:pPr marL="457200" indent="-457200">
              <a:buFont typeface="+mj-lt"/>
              <a:buAutoNum type="arabicPeriod" startAt="8"/>
            </a:pPr>
            <a:r>
              <a:rPr lang="en-GB" sz="2000" dirty="0">
                <a:solidFill>
                  <a:srgbClr val="000000"/>
                </a:solidFill>
              </a:rPr>
              <a:t>Using your clay and tools, create a pattern drawn into the clay made up of marks made by different types of teeth. </a:t>
            </a:r>
            <a:endParaRPr lang="en-GB" sz="2000" dirty="0"/>
          </a:p>
          <a:p>
            <a:pPr marL="457200" lvl="1" indent="0">
              <a:buNone/>
            </a:pPr>
            <a:r>
              <a:rPr lang="en-GB" sz="2000" dirty="0">
                <a:solidFill>
                  <a:srgbClr val="000000"/>
                </a:solidFill>
              </a:rPr>
              <a:t>Alternatively you could follow the layout of teeth in a human or animal.</a:t>
            </a:r>
          </a:p>
          <a:p>
            <a:pPr marL="457200" lvl="1" indent="0">
              <a:buNone/>
            </a:pPr>
            <a:endParaRPr lang="en-GB" sz="2000" dirty="0"/>
          </a:p>
          <a:p>
            <a:pPr marL="457200" indent="-457200">
              <a:buFont typeface="+mj-lt"/>
              <a:buAutoNum type="arabicPeriod" startAt="8"/>
            </a:pPr>
            <a:r>
              <a:rPr lang="en-GB" sz="2000" dirty="0">
                <a:solidFill>
                  <a:srgbClr val="000000"/>
                </a:solidFill>
              </a:rPr>
              <a:t>When carving into the clay, try not to press too deeply as it will pierce a hole in it and might crack when it dries.</a:t>
            </a:r>
            <a:r>
              <a:rPr lang="en-GB" sz="2000" dirty="0"/>
              <a:t> </a:t>
            </a:r>
            <a:endParaRPr lang="en-GB" sz="2000" dirty="0">
              <a:cs typeface="Calibri"/>
            </a:endParaRPr>
          </a:p>
          <a:p>
            <a:pPr marL="0" indent="0">
              <a:buNone/>
            </a:pPr>
            <a:endParaRPr lang="en-GB" dirty="0"/>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78976" y="838543"/>
            <a:ext cx="3879742" cy="714256"/>
          </a:xfrm>
          <a:prstGeom prst="rect">
            <a:avLst/>
          </a:prstGeom>
        </p:spPr>
      </p:pic>
      <p:sp>
        <p:nvSpPr>
          <p:cNvPr id="6" name="Title 1">
            <a:extLst>
              <a:ext uri="{FF2B5EF4-FFF2-40B4-BE49-F238E27FC236}">
                <a16:creationId xmlns:a16="http://schemas.microsoft.com/office/drawing/2014/main" id="{A2163CD7-1DAD-47B2-9214-7D4AC46FF2AB}"/>
              </a:ext>
            </a:extLst>
          </p:cNvPr>
          <p:cNvSpPr>
            <a:spLocks noGrp="1"/>
          </p:cNvSpPr>
          <p:nvPr>
            <p:ph type="title"/>
          </p:nvPr>
        </p:nvSpPr>
        <p:spPr>
          <a:xfrm>
            <a:off x="838200" y="365125"/>
            <a:ext cx="10515600" cy="1325563"/>
          </a:xfrm>
        </p:spPr>
        <p:txBody>
          <a:bodyPr/>
          <a:lstStyle/>
          <a:p>
            <a:br>
              <a:rPr lang="en-GB"/>
            </a:br>
            <a:r>
              <a:rPr lang="en-GB"/>
              <a:t>				    </a:t>
            </a:r>
            <a:r>
              <a:rPr lang="en-GB" sz="3200">
                <a:latin typeface="Ink Free" panose="03080402000500000000" pitchFamily="66" charset="0"/>
              </a:rPr>
              <a:t>continued…</a:t>
            </a:r>
            <a:endParaRPr lang="en-GB">
              <a:latin typeface="Ink Free" panose="03080402000500000000" pitchFamily="66" charset="0"/>
            </a:endParaRPr>
          </a:p>
        </p:txBody>
      </p:sp>
      <p:pic>
        <p:nvPicPr>
          <p:cNvPr id="2" name="Picture 4" descr="A picture containing text, invertebrate, mollusk&#10;&#10;Description automatically generated">
            <a:extLst>
              <a:ext uri="{FF2B5EF4-FFF2-40B4-BE49-F238E27FC236}">
                <a16:creationId xmlns:a16="http://schemas.microsoft.com/office/drawing/2014/main" id="{4085A08B-D426-4310-B9E2-2FF14F8A6874}"/>
              </a:ext>
            </a:extLst>
          </p:cNvPr>
          <p:cNvPicPr>
            <a:picLocks noChangeAspect="1"/>
          </p:cNvPicPr>
          <p:nvPr/>
        </p:nvPicPr>
        <p:blipFill>
          <a:blip r:embed="rId4"/>
          <a:stretch>
            <a:fillRect/>
          </a:stretch>
        </p:blipFill>
        <p:spPr>
          <a:xfrm flipH="1">
            <a:off x="9547501" y="4492668"/>
            <a:ext cx="570860" cy="1682664"/>
          </a:xfrm>
          <a:prstGeom prst="rect">
            <a:avLst/>
          </a:prstGeom>
        </p:spPr>
      </p:pic>
      <p:pic>
        <p:nvPicPr>
          <p:cNvPr id="5" name="Picture 6" descr="A picture containing logo&#10;&#10;Description automatically generated">
            <a:extLst>
              <a:ext uri="{FF2B5EF4-FFF2-40B4-BE49-F238E27FC236}">
                <a16:creationId xmlns:a16="http://schemas.microsoft.com/office/drawing/2014/main" id="{21A60A8B-DCE3-42D0-B80E-F0CFC413BF3B}"/>
              </a:ext>
            </a:extLst>
          </p:cNvPr>
          <p:cNvPicPr>
            <a:picLocks noChangeAspect="1"/>
          </p:cNvPicPr>
          <p:nvPr/>
        </p:nvPicPr>
        <p:blipFill>
          <a:blip r:embed="rId5"/>
          <a:stretch>
            <a:fillRect/>
          </a:stretch>
        </p:blipFill>
        <p:spPr>
          <a:xfrm>
            <a:off x="10288043" y="3353287"/>
            <a:ext cx="1417529" cy="1978138"/>
          </a:xfrm>
          <a:prstGeom prst="rect">
            <a:avLst/>
          </a:prstGeom>
        </p:spPr>
      </p:pic>
      <p:pic>
        <p:nvPicPr>
          <p:cNvPr id="7" name="Picture 7">
            <a:extLst>
              <a:ext uri="{FF2B5EF4-FFF2-40B4-BE49-F238E27FC236}">
                <a16:creationId xmlns:a16="http://schemas.microsoft.com/office/drawing/2014/main" id="{31CB267F-5B48-4B99-B680-CC6DBC342A90}"/>
              </a:ext>
            </a:extLst>
          </p:cNvPr>
          <p:cNvPicPr>
            <a:picLocks noChangeAspect="1"/>
          </p:cNvPicPr>
          <p:nvPr/>
        </p:nvPicPr>
        <p:blipFill>
          <a:blip r:embed="rId6"/>
          <a:stretch>
            <a:fillRect/>
          </a:stretch>
        </p:blipFill>
        <p:spPr>
          <a:xfrm flipH="1">
            <a:off x="9192862" y="1695188"/>
            <a:ext cx="1102684" cy="1922746"/>
          </a:xfrm>
          <a:prstGeom prst="rect">
            <a:avLst/>
          </a:prstGeom>
        </p:spPr>
      </p:pic>
      <p:pic>
        <p:nvPicPr>
          <p:cNvPr id="8" name="Picture 8">
            <a:extLst>
              <a:ext uri="{FF2B5EF4-FFF2-40B4-BE49-F238E27FC236}">
                <a16:creationId xmlns:a16="http://schemas.microsoft.com/office/drawing/2014/main" id="{EB007BAF-76CE-4F2A-BE63-FEE9FC2ED802}"/>
              </a:ext>
            </a:extLst>
          </p:cNvPr>
          <p:cNvPicPr>
            <a:picLocks noChangeAspect="1"/>
          </p:cNvPicPr>
          <p:nvPr/>
        </p:nvPicPr>
        <p:blipFill>
          <a:blip r:embed="rId7"/>
          <a:stretch>
            <a:fillRect/>
          </a:stretch>
        </p:blipFill>
        <p:spPr>
          <a:xfrm rot="20100000">
            <a:off x="10715849" y="1068888"/>
            <a:ext cx="561918" cy="1515650"/>
          </a:xfrm>
          <a:prstGeom prst="rect">
            <a:avLst/>
          </a:prstGeom>
        </p:spPr>
      </p:pic>
    </p:spTree>
    <p:extLst>
      <p:ext uri="{BB962C8B-B14F-4D97-AF65-F5344CB8AC3E}">
        <p14:creationId xmlns:p14="http://schemas.microsoft.com/office/powerpoint/2010/main" val="128384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A87F6-CA06-4F16-8300-AB01FA0B7E44}"/>
              </a:ext>
            </a:extLst>
          </p:cNvPr>
          <p:cNvSpPr>
            <a:spLocks noGrp="1"/>
          </p:cNvSpPr>
          <p:nvPr>
            <p:ph idx="1"/>
          </p:nvPr>
        </p:nvSpPr>
        <p:spPr>
          <a:xfrm>
            <a:off x="838199" y="1825625"/>
            <a:ext cx="10174357" cy="4351338"/>
          </a:xfrm>
        </p:spPr>
        <p:txBody>
          <a:bodyPr/>
          <a:lstStyle/>
          <a:p>
            <a:pPr marL="457200" indent="-457200">
              <a:buFont typeface="+mj-lt"/>
              <a:buAutoNum type="arabicPeriod" startAt="11"/>
            </a:pPr>
            <a:r>
              <a:rPr lang="en-GB" sz="2000" dirty="0">
                <a:solidFill>
                  <a:srgbClr val="0B0C0C"/>
                </a:solidFill>
              </a:rPr>
              <a:t>When you have finished your design, leave your tile somewhere dry and warm for a few days until it is fully dried out.</a:t>
            </a:r>
            <a:r>
              <a:rPr lang="en-GB" sz="2000" dirty="0"/>
              <a:t> </a:t>
            </a:r>
          </a:p>
          <a:p>
            <a:pPr marL="457200" indent="-457200">
              <a:buFont typeface="+mj-lt"/>
              <a:buAutoNum type="arabicPeriod" startAt="11"/>
            </a:pPr>
            <a:endParaRPr lang="en-GB" sz="1050" dirty="0">
              <a:solidFill>
                <a:srgbClr val="000000"/>
              </a:solidFill>
            </a:endParaRPr>
          </a:p>
          <a:p>
            <a:pPr marL="457200" indent="-457200">
              <a:buFont typeface="+mj-lt"/>
              <a:buAutoNum type="arabicPeriod" startAt="11"/>
            </a:pPr>
            <a:r>
              <a:rPr lang="en-GB" sz="2000" dirty="0">
                <a:solidFill>
                  <a:srgbClr val="000000"/>
                </a:solidFill>
              </a:rPr>
              <a:t>After you've made your clay tile, lay the final piece onto a sheet of paper and annotate it to explain the different teeth you have represented and their functions.</a:t>
            </a:r>
            <a:r>
              <a:rPr lang="en-GB" sz="2000" dirty="0"/>
              <a:t> </a:t>
            </a:r>
          </a:p>
          <a:p>
            <a:pPr marL="0" indent="0">
              <a:buNone/>
            </a:pPr>
            <a:endParaRPr lang="en-GB" dirty="0"/>
          </a:p>
        </p:txBody>
      </p:sp>
      <p:pic>
        <p:nvPicPr>
          <p:cNvPr id="4" name="Picture 6" descr="White text on a black background&#10;&#10;Description automatically generated">
            <a:extLst>
              <a:ext uri="{FF2B5EF4-FFF2-40B4-BE49-F238E27FC236}">
                <a16:creationId xmlns:a16="http://schemas.microsoft.com/office/drawing/2014/main" id="{134101FF-5A98-4FBE-8487-E6463809E7C7}"/>
              </a:ext>
            </a:extLst>
          </p:cNvPr>
          <p:cNvPicPr>
            <a:picLocks noChangeAspect="1"/>
          </p:cNvPicPr>
          <p:nvPr/>
        </p:nvPicPr>
        <p:blipFill>
          <a:blip r:embed="rId3"/>
          <a:stretch>
            <a:fillRect/>
          </a:stretch>
        </p:blipFill>
        <p:spPr>
          <a:xfrm>
            <a:off x="978976" y="838543"/>
            <a:ext cx="3879742" cy="714256"/>
          </a:xfrm>
          <a:prstGeom prst="rect">
            <a:avLst/>
          </a:prstGeom>
        </p:spPr>
      </p:pic>
      <p:sp>
        <p:nvSpPr>
          <p:cNvPr id="6" name="Title 1">
            <a:extLst>
              <a:ext uri="{FF2B5EF4-FFF2-40B4-BE49-F238E27FC236}">
                <a16:creationId xmlns:a16="http://schemas.microsoft.com/office/drawing/2014/main" id="{A2163CD7-1DAD-47B2-9214-7D4AC46FF2AB}"/>
              </a:ext>
            </a:extLst>
          </p:cNvPr>
          <p:cNvSpPr>
            <a:spLocks noGrp="1"/>
          </p:cNvSpPr>
          <p:nvPr>
            <p:ph type="title"/>
          </p:nvPr>
        </p:nvSpPr>
        <p:spPr>
          <a:xfrm>
            <a:off x="838200" y="365125"/>
            <a:ext cx="10515600" cy="1325563"/>
          </a:xfrm>
        </p:spPr>
        <p:txBody>
          <a:bodyPr/>
          <a:lstStyle/>
          <a:p>
            <a:br>
              <a:rPr lang="en-GB"/>
            </a:br>
            <a:r>
              <a:rPr lang="en-GB"/>
              <a:t>				    </a:t>
            </a:r>
            <a:r>
              <a:rPr lang="en-GB">
                <a:latin typeface="Ink Free" panose="03080402000500000000" pitchFamily="66" charset="0"/>
              </a:rPr>
              <a:t>continued…</a:t>
            </a:r>
          </a:p>
        </p:txBody>
      </p:sp>
      <p:pic>
        <p:nvPicPr>
          <p:cNvPr id="2" name="Picture 8" descr="Icon&#10;&#10;Description automatically generated">
            <a:extLst>
              <a:ext uri="{FF2B5EF4-FFF2-40B4-BE49-F238E27FC236}">
                <a16:creationId xmlns:a16="http://schemas.microsoft.com/office/drawing/2014/main" id="{5C6F187A-5CA6-4FDC-B336-1D55D12033B7}"/>
              </a:ext>
            </a:extLst>
          </p:cNvPr>
          <p:cNvPicPr>
            <a:picLocks noChangeAspect="1"/>
          </p:cNvPicPr>
          <p:nvPr/>
        </p:nvPicPr>
        <p:blipFill>
          <a:blip r:embed="rId4"/>
          <a:stretch>
            <a:fillRect/>
          </a:stretch>
        </p:blipFill>
        <p:spPr>
          <a:xfrm>
            <a:off x="8012482" y="3967926"/>
            <a:ext cx="2743200" cy="2283299"/>
          </a:xfrm>
          <a:prstGeom prst="rect">
            <a:avLst/>
          </a:prstGeom>
        </p:spPr>
      </p:pic>
      <p:pic>
        <p:nvPicPr>
          <p:cNvPr id="8" name="Picture 10" descr="Icon&#10;&#10;Description automatically generated">
            <a:extLst>
              <a:ext uri="{FF2B5EF4-FFF2-40B4-BE49-F238E27FC236}">
                <a16:creationId xmlns:a16="http://schemas.microsoft.com/office/drawing/2014/main" id="{3960A350-D65B-4D63-9DDD-34A158D6016B}"/>
              </a:ext>
            </a:extLst>
          </p:cNvPr>
          <p:cNvPicPr>
            <a:picLocks noChangeAspect="1"/>
          </p:cNvPicPr>
          <p:nvPr/>
        </p:nvPicPr>
        <p:blipFill>
          <a:blip r:embed="rId5"/>
          <a:stretch>
            <a:fillRect/>
          </a:stretch>
        </p:blipFill>
        <p:spPr>
          <a:xfrm>
            <a:off x="4661769" y="3748156"/>
            <a:ext cx="2743200" cy="2180043"/>
          </a:xfrm>
          <a:prstGeom prst="rect">
            <a:avLst/>
          </a:prstGeom>
        </p:spPr>
      </p:pic>
      <p:pic>
        <p:nvPicPr>
          <p:cNvPr id="10" name="Picture 11" descr="Icon&#10;&#10;Description automatically generated">
            <a:extLst>
              <a:ext uri="{FF2B5EF4-FFF2-40B4-BE49-F238E27FC236}">
                <a16:creationId xmlns:a16="http://schemas.microsoft.com/office/drawing/2014/main" id="{3A42F66E-45C4-43B3-9520-3B206993CEFD}"/>
              </a:ext>
            </a:extLst>
          </p:cNvPr>
          <p:cNvPicPr>
            <a:picLocks noChangeAspect="1"/>
          </p:cNvPicPr>
          <p:nvPr/>
        </p:nvPicPr>
        <p:blipFill>
          <a:blip r:embed="rId6"/>
          <a:stretch>
            <a:fillRect/>
          </a:stretch>
        </p:blipFill>
        <p:spPr>
          <a:xfrm>
            <a:off x="1060537" y="4471932"/>
            <a:ext cx="2743200" cy="1713696"/>
          </a:xfrm>
          <a:prstGeom prst="rect">
            <a:avLst/>
          </a:prstGeom>
        </p:spPr>
      </p:pic>
    </p:spTree>
    <p:extLst>
      <p:ext uri="{BB962C8B-B14F-4D97-AF65-F5344CB8AC3E}">
        <p14:creationId xmlns:p14="http://schemas.microsoft.com/office/powerpoint/2010/main" val="22969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CF2FDA4-E250-4E4F-9E80-620CDF84D49F}"/>
              </a:ext>
            </a:extLst>
          </p:cNvPr>
          <p:cNvSpPr/>
          <p:nvPr/>
        </p:nvSpPr>
        <p:spPr>
          <a:xfrm>
            <a:off x="0" y="1998127"/>
            <a:ext cx="4261855" cy="605581"/>
          </a:xfrm>
          <a:prstGeom prst="rect">
            <a:avLst/>
          </a:prstGeom>
          <a:solidFill>
            <a:srgbClr val="81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i="0" u="none" strike="noStrike">
                <a:solidFill>
                  <a:schemeClr val="tx1"/>
                </a:solidFill>
                <a:effectLst/>
                <a:hlinkClick r:id="rId3">
                  <a:extLst>
                    <a:ext uri="{A12FA001-AC4F-418D-AE19-62706E023703}">
                      <ahyp:hlinkClr xmlns:ahyp="http://schemas.microsoft.com/office/drawing/2018/hyperlinkcolor" val="tx"/>
                    </a:ext>
                  </a:extLst>
                </a:hlinkClick>
              </a:rPr>
              <a:t>Holly Hendry</a:t>
            </a:r>
            <a:r>
              <a:rPr lang="en-GB" sz="3200" b="1">
                <a:solidFill>
                  <a:schemeClr val="tx1"/>
                </a:solidFill>
                <a:hlinkClick r:id="rId3">
                  <a:extLst>
                    <a:ext uri="{A12FA001-AC4F-418D-AE19-62706E023703}">
                      <ahyp:hlinkClr xmlns:ahyp="http://schemas.microsoft.com/office/drawing/2018/hyperlinkcolor" val="tx"/>
                    </a:ext>
                  </a:extLst>
                </a:hlinkClick>
              </a:rPr>
              <a:t> </a:t>
            </a:r>
            <a:endParaRPr lang="en-US" sz="3200" b="1">
              <a:solidFill>
                <a:schemeClr val="tx1"/>
              </a:solidFill>
            </a:endParaRPr>
          </a:p>
        </p:txBody>
      </p:sp>
      <p:pic>
        <p:nvPicPr>
          <p:cNvPr id="7" name="Picture 7">
            <a:extLst>
              <a:ext uri="{FF2B5EF4-FFF2-40B4-BE49-F238E27FC236}">
                <a16:creationId xmlns:a16="http://schemas.microsoft.com/office/drawing/2014/main" id="{7C711223-68F8-457C-8E1A-1F9262CE32A7}"/>
              </a:ext>
            </a:extLst>
          </p:cNvPr>
          <p:cNvPicPr>
            <a:picLocks noChangeAspect="1"/>
          </p:cNvPicPr>
          <p:nvPr/>
        </p:nvPicPr>
        <p:blipFill>
          <a:blip r:embed="rId4"/>
          <a:stretch>
            <a:fillRect/>
          </a:stretch>
        </p:blipFill>
        <p:spPr>
          <a:xfrm>
            <a:off x="840317" y="422087"/>
            <a:ext cx="6426200" cy="935155"/>
          </a:xfrm>
          <a:prstGeom prst="rect">
            <a:avLst/>
          </a:prstGeom>
        </p:spPr>
      </p:pic>
      <p:sp>
        <p:nvSpPr>
          <p:cNvPr id="5" name="Rectangle 4">
            <a:extLst>
              <a:ext uri="{FF2B5EF4-FFF2-40B4-BE49-F238E27FC236}">
                <a16:creationId xmlns:a16="http://schemas.microsoft.com/office/drawing/2014/main" id="{ADC7DA84-AA68-4493-95B1-DF1F8C5E8D74}"/>
              </a:ext>
            </a:extLst>
          </p:cNvPr>
          <p:cNvSpPr/>
          <p:nvPr/>
        </p:nvSpPr>
        <p:spPr>
          <a:xfrm>
            <a:off x="0" y="3316795"/>
            <a:ext cx="4261855" cy="605581"/>
          </a:xfrm>
          <a:prstGeom prst="rect">
            <a:avLst/>
          </a:prstGeom>
          <a:solidFill>
            <a:srgbClr val="81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i="0" u="none" strike="noStrike">
                <a:solidFill>
                  <a:schemeClr val="tx1"/>
                </a:solidFill>
                <a:effectLst/>
                <a:hlinkClick r:id="rId5">
                  <a:extLst>
                    <a:ext uri="{A12FA001-AC4F-418D-AE19-62706E023703}">
                      <ahyp:hlinkClr xmlns:ahyp="http://schemas.microsoft.com/office/drawing/2018/hyperlinkcolor" val="tx"/>
                    </a:ext>
                  </a:extLst>
                </a:hlinkClick>
              </a:rPr>
              <a:t>Barbara Hepworth </a:t>
            </a:r>
            <a:endParaRPr lang="en-US" sz="3200" b="1">
              <a:solidFill>
                <a:schemeClr val="tx1"/>
              </a:solidFill>
            </a:endParaRPr>
          </a:p>
        </p:txBody>
      </p:sp>
      <p:sp>
        <p:nvSpPr>
          <p:cNvPr id="6" name="Rectangle 5">
            <a:extLst>
              <a:ext uri="{FF2B5EF4-FFF2-40B4-BE49-F238E27FC236}">
                <a16:creationId xmlns:a16="http://schemas.microsoft.com/office/drawing/2014/main" id="{B8715608-11FE-422F-A91A-765B3E992E53}"/>
              </a:ext>
            </a:extLst>
          </p:cNvPr>
          <p:cNvSpPr/>
          <p:nvPr/>
        </p:nvSpPr>
        <p:spPr>
          <a:xfrm>
            <a:off x="0" y="4635463"/>
            <a:ext cx="4261855" cy="605581"/>
          </a:xfrm>
          <a:prstGeom prst="rect">
            <a:avLst/>
          </a:prstGeom>
          <a:solidFill>
            <a:srgbClr val="81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i="0" u="none" strike="noStrike">
                <a:solidFill>
                  <a:schemeClr val="tx1"/>
                </a:solidFill>
                <a:effectLst/>
                <a:hlinkClick r:id="rId6">
                  <a:extLst>
                    <a:ext uri="{A12FA001-AC4F-418D-AE19-62706E023703}">
                      <ahyp:hlinkClr xmlns:ahyp="http://schemas.microsoft.com/office/drawing/2018/hyperlinkcolor" val="tx"/>
                    </a:ext>
                  </a:extLst>
                </a:hlinkClick>
              </a:rPr>
              <a:t>Jacques</a:t>
            </a:r>
            <a:r>
              <a:rPr lang="en-GB" sz="3200" b="0" i="0" u="none" strike="noStrike">
                <a:solidFill>
                  <a:schemeClr val="tx1"/>
                </a:solidFill>
                <a:effectLst/>
                <a:hlinkClick r:id="rId6">
                  <a:extLst>
                    <a:ext uri="{A12FA001-AC4F-418D-AE19-62706E023703}">
                      <ahyp:hlinkClr xmlns:ahyp="http://schemas.microsoft.com/office/drawing/2018/hyperlinkcolor" val="tx"/>
                    </a:ext>
                  </a:extLst>
                </a:hlinkClick>
              </a:rPr>
              <a:t> </a:t>
            </a:r>
            <a:r>
              <a:rPr lang="en-GB" sz="3200" b="1" i="0" u="none" strike="noStrike">
                <a:solidFill>
                  <a:schemeClr val="tx1"/>
                </a:solidFill>
                <a:effectLst/>
                <a:hlinkClick r:id="rId6">
                  <a:extLst>
                    <a:ext uri="{A12FA001-AC4F-418D-AE19-62706E023703}">
                      <ahyp:hlinkClr xmlns:ahyp="http://schemas.microsoft.com/office/drawing/2018/hyperlinkcolor" val="tx"/>
                    </a:ext>
                  </a:extLst>
                </a:hlinkClick>
              </a:rPr>
              <a:t>Lipchitz</a:t>
            </a:r>
            <a:r>
              <a:rPr lang="en-GB" sz="3200" b="0" i="0" u="none" strike="noStrike">
                <a:solidFill>
                  <a:schemeClr val="tx1"/>
                </a:solidFill>
                <a:effectLst/>
                <a:hlinkClick r:id="rId6">
                  <a:extLst>
                    <a:ext uri="{A12FA001-AC4F-418D-AE19-62706E023703}">
                      <ahyp:hlinkClr xmlns:ahyp="http://schemas.microsoft.com/office/drawing/2018/hyperlinkcolor" val="tx"/>
                    </a:ext>
                  </a:extLst>
                </a:hlinkClick>
              </a:rPr>
              <a:t> </a:t>
            </a:r>
            <a:endParaRPr lang="en-US" sz="3200">
              <a:solidFill>
                <a:schemeClr val="tx1"/>
              </a:solidFill>
            </a:endParaRPr>
          </a:p>
        </p:txBody>
      </p:sp>
      <p:sp>
        <p:nvSpPr>
          <p:cNvPr id="14" name="TextBox 13">
            <a:extLst>
              <a:ext uri="{FF2B5EF4-FFF2-40B4-BE49-F238E27FC236}">
                <a16:creationId xmlns:a16="http://schemas.microsoft.com/office/drawing/2014/main" id="{27F2972E-4459-43BE-944E-4B9B292AB79D}"/>
              </a:ext>
            </a:extLst>
          </p:cNvPr>
          <p:cNvSpPr txBox="1"/>
          <p:nvPr/>
        </p:nvSpPr>
        <p:spPr>
          <a:xfrm>
            <a:off x="5129408" y="1726760"/>
            <a:ext cx="5897218" cy="3785652"/>
          </a:xfrm>
          <a:prstGeom prst="rect">
            <a:avLst/>
          </a:prstGeom>
          <a:noFill/>
        </p:spPr>
        <p:txBody>
          <a:bodyPr wrap="square">
            <a:spAutoFit/>
          </a:bodyPr>
          <a:lstStyle/>
          <a:p>
            <a:r>
              <a:rPr lang="en-GB" sz="2000" i="1"/>
              <a:t>“Holly Hendry is one of my favourite artists, she creates sculptural artworks which often feature different body parts. See you if can spot any teeth!” </a:t>
            </a:r>
            <a:r>
              <a:rPr lang="en-GB" sz="2000"/>
              <a:t>Kaitlin</a:t>
            </a:r>
            <a:endParaRPr lang="en-GB" sz="2000" b="0" i="0" u="none" strike="noStrike">
              <a:solidFill>
                <a:srgbClr val="000000"/>
              </a:solidFill>
              <a:effectLst/>
            </a:endParaRPr>
          </a:p>
          <a:p>
            <a:endParaRPr lang="en-GB" sz="2000" b="0" i="0" u="none" strike="noStrike">
              <a:solidFill>
                <a:srgbClr val="000000"/>
              </a:solidFill>
              <a:effectLst/>
            </a:endParaRPr>
          </a:p>
          <a:p>
            <a:r>
              <a:rPr lang="en-GB" sz="2000"/>
              <a:t>Barbara Hepworth was an English artist and sculptor, who took inspiration from the natural landscape. Try having a careful look at the different textures Hepworth created on the surfaces of her sculptures.</a:t>
            </a:r>
            <a:endParaRPr lang="en-GB" sz="2000" b="0" i="0" u="none" strike="noStrike">
              <a:solidFill>
                <a:srgbClr val="000000"/>
              </a:solidFill>
              <a:effectLst/>
            </a:endParaRPr>
          </a:p>
          <a:p>
            <a:endParaRPr lang="en-GB" sz="2000" b="0" i="0" u="none" strike="noStrike">
              <a:solidFill>
                <a:srgbClr val="000000"/>
              </a:solidFill>
              <a:effectLst/>
            </a:endParaRPr>
          </a:p>
          <a:p>
            <a:r>
              <a:rPr lang="en-GB" sz="2000" i="1"/>
              <a:t>“Jacques Lipchitz was a Cubist sculptor who created some fascinating reliefs, they might give you some ideas about how to draw into your clay.” </a:t>
            </a:r>
            <a:r>
              <a:rPr lang="en-GB" sz="2000"/>
              <a:t>Kaitlin </a:t>
            </a:r>
          </a:p>
        </p:txBody>
      </p:sp>
    </p:spTree>
    <p:extLst>
      <p:ext uri="{BB962C8B-B14F-4D97-AF65-F5344CB8AC3E}">
        <p14:creationId xmlns:p14="http://schemas.microsoft.com/office/powerpoint/2010/main" val="125437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F64281-736F-48B2-ABA2-4579880EA43E}"/>
              </a:ext>
            </a:extLst>
          </p:cNvPr>
          <p:cNvSpPr>
            <a:spLocks noGrp="1"/>
          </p:cNvSpPr>
          <p:nvPr>
            <p:ph idx="1"/>
          </p:nvPr>
        </p:nvSpPr>
        <p:spPr>
          <a:xfrm>
            <a:off x="904240" y="1496103"/>
            <a:ext cx="5488858" cy="4910138"/>
          </a:xfrm>
        </p:spPr>
        <p:txBody>
          <a:bodyPr vert="horz" lIns="91440" tIns="45720" rIns="91440" bIns="45720" rtlCol="0" anchor="t">
            <a:normAutofit/>
          </a:bodyPr>
          <a:lstStyle/>
          <a:p>
            <a:pPr marL="0" indent="0">
              <a:buNone/>
            </a:pPr>
            <a:r>
              <a:rPr lang="en-GB" sz="1400" b="1" dirty="0">
                <a:latin typeface="Ink Free"/>
              </a:rPr>
              <a:t>Authors: </a:t>
            </a:r>
          </a:p>
          <a:p>
            <a:pPr marL="0" indent="0">
              <a:buNone/>
            </a:pPr>
            <a:r>
              <a:rPr lang="en-GB" sz="1400" dirty="0"/>
              <a:t>Kaitlin Ferguson, Artist</a:t>
            </a:r>
            <a:endParaRPr lang="en-GB" sz="1400" dirty="0">
              <a:cs typeface="Calibri"/>
            </a:endParaRPr>
          </a:p>
          <a:p>
            <a:pPr marL="0" indent="0">
              <a:buNone/>
            </a:pPr>
            <a:r>
              <a:rPr lang="en-GB" sz="1400" dirty="0"/>
              <a:t>Gill Sekatawa, Art and Design Lead, Nelson Academy</a:t>
            </a:r>
          </a:p>
          <a:p>
            <a:pPr marL="0" indent="0">
              <a:buNone/>
            </a:pPr>
            <a:r>
              <a:rPr lang="en-GB" sz="1400" dirty="0"/>
              <a:t>Sarah Melia, Science Lead, Nelson Academy</a:t>
            </a:r>
          </a:p>
          <a:p>
            <a:pPr marL="0" indent="0">
              <a:buNone/>
            </a:pPr>
            <a:endParaRPr lang="en-GB" sz="1400" b="1" dirty="0">
              <a:latin typeface="Ink Free"/>
            </a:endParaRPr>
          </a:p>
          <a:p>
            <a:pPr marL="0" indent="0">
              <a:buNone/>
            </a:pPr>
            <a:r>
              <a:rPr lang="en-GB" sz="1400" b="1" dirty="0">
                <a:latin typeface="Ink Free"/>
              </a:rPr>
              <a:t>Illustrator: </a:t>
            </a:r>
          </a:p>
          <a:p>
            <a:pPr marL="0" indent="0">
              <a:buNone/>
            </a:pPr>
            <a:r>
              <a:rPr lang="en-GB" sz="1400" dirty="0"/>
              <a:t>Sophie Clouston, Creative Arts East</a:t>
            </a:r>
            <a:endParaRPr lang="en-GB" sz="1400" dirty="0">
              <a:cs typeface="Calibri"/>
            </a:endParaRPr>
          </a:p>
          <a:p>
            <a:pPr marL="0" indent="0">
              <a:buNone/>
            </a:pPr>
            <a:endParaRPr lang="en-GB" sz="1400" b="1" dirty="0">
              <a:latin typeface="Ink Free"/>
            </a:endParaRPr>
          </a:p>
          <a:p>
            <a:pPr marL="0" indent="0">
              <a:buNone/>
            </a:pPr>
            <a:r>
              <a:rPr lang="en-GB" sz="1400" b="1" dirty="0">
                <a:latin typeface="Ink Free"/>
              </a:rPr>
              <a:t>Commissioned and produced in 2021 by:</a:t>
            </a:r>
          </a:p>
          <a:p>
            <a:pPr marL="0" indent="0">
              <a:buNone/>
            </a:pPr>
            <a:r>
              <a:rPr lang="en-GB" sz="1400" dirty="0"/>
              <a:t>Barbican Creative Learning</a:t>
            </a:r>
            <a:endParaRPr lang="en-GB" sz="1400" dirty="0">
              <a:cs typeface="Calibri"/>
            </a:endParaRPr>
          </a:p>
          <a:p>
            <a:pPr marL="0" indent="0">
              <a:buNone/>
            </a:pPr>
            <a:r>
              <a:rPr lang="en-GB" sz="1400" dirty="0"/>
              <a:t>Creative Arts East for PEACH West Norfolk</a:t>
            </a:r>
          </a:p>
          <a:p>
            <a:pPr marL="0" indent="0">
              <a:buNone/>
            </a:pPr>
            <a:endParaRPr lang="en-GB" dirty="0">
              <a:cs typeface="Calibri"/>
            </a:endParaRPr>
          </a:p>
          <a:p>
            <a:pPr marL="0" indent="0">
              <a:buNone/>
            </a:pPr>
            <a:endParaRPr lang="en-GB" dirty="0">
              <a:cs typeface="Calibri"/>
            </a:endParaRPr>
          </a:p>
          <a:p>
            <a:pPr marL="0" indent="0">
              <a:buNone/>
            </a:pPr>
            <a:endParaRPr lang="en-GB" sz="4400" b="1" dirty="0">
              <a:latin typeface="Ink Free"/>
              <a:cs typeface="Calibri"/>
            </a:endParaRPr>
          </a:p>
          <a:p>
            <a:pPr marL="0" indent="0">
              <a:buNone/>
            </a:pPr>
            <a:endParaRPr lang="en-GB" sz="4400" b="1" dirty="0">
              <a:latin typeface="Ink Free"/>
            </a:endParaRPr>
          </a:p>
          <a:p>
            <a:pPr marL="0" indent="0">
              <a:buNone/>
            </a:pPr>
            <a:endParaRPr lang="en-GB" dirty="0"/>
          </a:p>
          <a:p>
            <a:pPr marL="0" indent="0">
              <a:buNone/>
            </a:pPr>
            <a:endParaRPr lang="en-GB" dirty="0"/>
          </a:p>
          <a:p>
            <a:pPr marL="0" indent="0">
              <a:buNone/>
            </a:pPr>
            <a:endParaRPr lang="en-GB" dirty="0"/>
          </a:p>
        </p:txBody>
      </p:sp>
      <p:pic>
        <p:nvPicPr>
          <p:cNvPr id="6" name="Picture 6" descr="A picture containing dark, lit&#10;&#10;Description automatically generated">
            <a:extLst>
              <a:ext uri="{FF2B5EF4-FFF2-40B4-BE49-F238E27FC236}">
                <a16:creationId xmlns:a16="http://schemas.microsoft.com/office/drawing/2014/main" id="{D3C5B2C5-566B-4345-A7E6-DB865B2E1196}"/>
              </a:ext>
            </a:extLst>
          </p:cNvPr>
          <p:cNvPicPr>
            <a:picLocks noChangeAspect="1"/>
          </p:cNvPicPr>
          <p:nvPr/>
        </p:nvPicPr>
        <p:blipFill>
          <a:blip r:embed="rId3"/>
          <a:stretch>
            <a:fillRect/>
          </a:stretch>
        </p:blipFill>
        <p:spPr>
          <a:xfrm>
            <a:off x="904240" y="567690"/>
            <a:ext cx="2367280" cy="612140"/>
          </a:xfrm>
          <a:prstGeom prst="rect">
            <a:avLst/>
          </a:prstGeom>
        </p:spPr>
      </p:pic>
      <p:sp>
        <p:nvSpPr>
          <p:cNvPr id="7" name="TextBox 6">
            <a:extLst>
              <a:ext uri="{FF2B5EF4-FFF2-40B4-BE49-F238E27FC236}">
                <a16:creationId xmlns:a16="http://schemas.microsoft.com/office/drawing/2014/main" id="{FDA1B723-34E0-4258-ACDC-383A62D3D21C}"/>
              </a:ext>
            </a:extLst>
          </p:cNvPr>
          <p:cNvSpPr txBox="1"/>
          <p:nvPr/>
        </p:nvSpPr>
        <p:spPr>
          <a:xfrm>
            <a:off x="5034430" y="2486232"/>
            <a:ext cx="4972160" cy="2846933"/>
          </a:xfrm>
          <a:prstGeom prst="rect">
            <a:avLst/>
          </a:prstGeom>
          <a:noFill/>
          <a:ln>
            <a:noFill/>
          </a:ln>
        </p:spPr>
        <p:txBody>
          <a:bodyPr wrap="square">
            <a:spAutoFit/>
          </a:bodyPr>
          <a:lstStyle/>
          <a:p>
            <a:pPr marL="0" indent="0">
              <a:buNone/>
            </a:pPr>
            <a:r>
              <a:rPr lang="en-GB" sz="1400" b="1" dirty="0">
                <a:latin typeface="Ink Free"/>
              </a:rPr>
              <a:t>Attribution:</a:t>
            </a:r>
          </a:p>
          <a:p>
            <a:pPr marL="0" indent="0">
              <a:buNone/>
            </a:pPr>
            <a:r>
              <a:rPr lang="en-GB" sz="1500" dirty="0">
                <a:cs typeface="Calibri"/>
              </a:rPr>
              <a:t>You are welcome to share this resource with colleagues and adapt it as you see fit. Please note that if you do so, the following credit line must be used:</a:t>
            </a:r>
          </a:p>
          <a:p>
            <a:pPr marL="0" indent="0">
              <a:buNone/>
            </a:pPr>
            <a:r>
              <a:rPr lang="en-GB" sz="1500" dirty="0">
                <a:cs typeface="Calibri"/>
              </a:rPr>
              <a:t> </a:t>
            </a:r>
          </a:p>
          <a:p>
            <a:pPr marL="0" indent="0">
              <a:buNone/>
            </a:pPr>
            <a:r>
              <a:rPr lang="en-GB" sz="1500" i="1" dirty="0">
                <a:cs typeface="Calibri"/>
              </a:rPr>
              <a:t>Taken from Teacher Lab: Teaching Primary Science through Creativity, written by Kaitlin Ferguson, Gill Sekatawa and Sarah Melia. Illustrations by Sophie Clouston. Commissioned by Barbican Creative Learning and Creative Arts East. With support from the </a:t>
            </a:r>
            <a:r>
              <a:rPr lang="en-GB" sz="1500" i="1" dirty="0" err="1">
                <a:cs typeface="Calibri"/>
              </a:rPr>
              <a:t>Esmée</a:t>
            </a:r>
            <a:r>
              <a:rPr lang="en-GB" sz="1500" i="1" dirty="0">
                <a:cs typeface="Calibri"/>
              </a:rPr>
              <a:t> Fairbairn Foundation and Nelson Academy, Downham Market. Teacher Lab is a Barbican Creative Learning programme</a:t>
            </a:r>
          </a:p>
        </p:txBody>
      </p:sp>
      <p:pic>
        <p:nvPicPr>
          <p:cNvPr id="2" name="Picture 4" descr="Text&#10;&#10;Description automatically generated">
            <a:extLst>
              <a:ext uri="{FF2B5EF4-FFF2-40B4-BE49-F238E27FC236}">
                <a16:creationId xmlns:a16="http://schemas.microsoft.com/office/drawing/2014/main" id="{40D7055B-F9E8-45EF-A6C4-E242869616BF}"/>
              </a:ext>
            </a:extLst>
          </p:cNvPr>
          <p:cNvPicPr>
            <a:picLocks noChangeAspect="1"/>
          </p:cNvPicPr>
          <p:nvPr/>
        </p:nvPicPr>
        <p:blipFill>
          <a:blip r:embed="rId4"/>
          <a:stretch>
            <a:fillRect/>
          </a:stretch>
        </p:blipFill>
        <p:spPr>
          <a:xfrm>
            <a:off x="236458" y="5487053"/>
            <a:ext cx="2743200" cy="1235461"/>
          </a:xfrm>
          <a:prstGeom prst="rect">
            <a:avLst/>
          </a:prstGeom>
        </p:spPr>
      </p:pic>
      <p:sp>
        <p:nvSpPr>
          <p:cNvPr id="5" name="TextBox 4">
            <a:extLst>
              <a:ext uri="{FF2B5EF4-FFF2-40B4-BE49-F238E27FC236}">
                <a16:creationId xmlns:a16="http://schemas.microsoft.com/office/drawing/2014/main" id="{7AF14A76-7B1F-4F32-8834-9F4DDEC08B14}"/>
              </a:ext>
            </a:extLst>
          </p:cNvPr>
          <p:cNvSpPr txBox="1"/>
          <p:nvPr/>
        </p:nvSpPr>
        <p:spPr>
          <a:xfrm>
            <a:off x="5034430" y="1496103"/>
            <a:ext cx="4505498" cy="1015663"/>
          </a:xfrm>
          <a:prstGeom prst="rect">
            <a:avLst/>
          </a:prstGeom>
          <a:noFill/>
        </p:spPr>
        <p:txBody>
          <a:bodyPr wrap="square" rtlCol="0">
            <a:spAutoFit/>
          </a:bodyPr>
          <a:lstStyle/>
          <a:p>
            <a:pPr marL="0" indent="0">
              <a:buNone/>
            </a:pPr>
            <a:r>
              <a:rPr lang="en-GB" sz="1400" b="1" dirty="0">
                <a:latin typeface="Ink Free"/>
              </a:rPr>
              <a:t>With thanks to:</a:t>
            </a:r>
          </a:p>
          <a:p>
            <a:pPr marL="0" indent="0">
              <a:buNone/>
            </a:pPr>
            <a:r>
              <a:rPr lang="en-GB" sz="1400" dirty="0"/>
              <a:t>Staff and students at Nelson Academy, Downham Market</a:t>
            </a:r>
            <a:endParaRPr lang="en-GB" sz="1400" dirty="0">
              <a:cs typeface="Calibri"/>
            </a:endParaRPr>
          </a:p>
          <a:p>
            <a:pPr marL="0" indent="0">
              <a:buNone/>
            </a:pPr>
            <a:r>
              <a:rPr lang="en-GB" sz="1400" dirty="0"/>
              <a:t>Norfolk and Norwich Festival Bridge</a:t>
            </a:r>
            <a:endParaRPr lang="en-GB" sz="1400" dirty="0">
              <a:cs typeface="Calibri"/>
            </a:endParaRPr>
          </a:p>
          <a:p>
            <a:endParaRPr lang="en-GB" dirty="0"/>
          </a:p>
        </p:txBody>
      </p:sp>
      <p:pic>
        <p:nvPicPr>
          <p:cNvPr id="4" name="Picture 6">
            <a:extLst>
              <a:ext uri="{FF2B5EF4-FFF2-40B4-BE49-F238E27FC236}">
                <a16:creationId xmlns:a16="http://schemas.microsoft.com/office/drawing/2014/main" id="{AE26DDF5-0999-417C-B5D0-B1CB604181E7}"/>
              </a:ext>
            </a:extLst>
          </p:cNvPr>
          <p:cNvPicPr>
            <a:picLocks noChangeAspect="1"/>
          </p:cNvPicPr>
          <p:nvPr/>
        </p:nvPicPr>
        <p:blipFill>
          <a:blip r:embed="rId5"/>
          <a:stretch>
            <a:fillRect/>
          </a:stretch>
        </p:blipFill>
        <p:spPr>
          <a:xfrm>
            <a:off x="10006590" y="4497651"/>
            <a:ext cx="1948952" cy="2224863"/>
          </a:xfrm>
          <a:prstGeom prst="rect">
            <a:avLst/>
          </a:prstGeom>
        </p:spPr>
      </p:pic>
    </p:spTree>
    <p:extLst>
      <p:ext uri="{BB962C8B-B14F-4D97-AF65-F5344CB8AC3E}">
        <p14:creationId xmlns:p14="http://schemas.microsoft.com/office/powerpoint/2010/main" val="2175207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A1EE9A-5C4E-4B5C-96A3-113C16ABB14C}"/>
              </a:ext>
            </a:extLst>
          </p:cNvPr>
          <p:cNvSpPr>
            <a:spLocks noGrp="1"/>
          </p:cNvSpPr>
          <p:nvPr>
            <p:ph idx="1"/>
          </p:nvPr>
        </p:nvSpPr>
        <p:spPr>
          <a:xfrm>
            <a:off x="853440" y="1725765"/>
            <a:ext cx="9662160" cy="4351338"/>
          </a:xfrm>
        </p:spPr>
        <p:txBody>
          <a:bodyPr vert="horz" lIns="91440" tIns="45720" rIns="91440" bIns="45720" rtlCol="0" anchor="t">
            <a:normAutofit lnSpcReduction="10000"/>
          </a:bodyPr>
          <a:lstStyle/>
          <a:p>
            <a:pPr marL="0" indent="0">
              <a:buNone/>
            </a:pPr>
            <a:r>
              <a:rPr lang="en-GB" sz="2400" i="1" dirty="0"/>
              <a:t>Below are some links to more resources for supporting creativity in learners:</a:t>
            </a:r>
          </a:p>
          <a:p>
            <a:pPr marL="0" indent="0">
              <a:buNone/>
            </a:pPr>
            <a:endParaRPr lang="en-GB" sz="1050" i="1" dirty="0"/>
          </a:p>
          <a:p>
            <a:pPr marL="0" indent="0">
              <a:buNone/>
            </a:pPr>
            <a:r>
              <a:rPr lang="en-GB" sz="2400" i="1" dirty="0">
                <a:hlinkClick r:id="rId3"/>
              </a:rPr>
              <a:t>https://www.researchgate.net/publication/305218451_A_Five_Dimensional_Model_of_Creativity_and_its_Assessment_in_Schools</a:t>
            </a:r>
            <a:r>
              <a:rPr lang="en-GB" sz="2400" i="1" dirty="0"/>
              <a:t> </a:t>
            </a:r>
          </a:p>
          <a:p>
            <a:pPr marL="0" indent="0">
              <a:buNone/>
            </a:pPr>
            <a:endParaRPr lang="en-GB" sz="2400" i="1" dirty="0"/>
          </a:p>
          <a:p>
            <a:pPr marL="0" indent="0">
              <a:buNone/>
            </a:pPr>
            <a:r>
              <a:rPr lang="en-GB" sz="2400" i="1" dirty="0">
                <a:hlinkClick r:id="rId4"/>
              </a:rPr>
              <a:t>https://www.thomastallisschool.com/tallis-habits.html</a:t>
            </a:r>
            <a:endParaRPr lang="en-GB" sz="2400" i="1" dirty="0"/>
          </a:p>
          <a:p>
            <a:pPr marL="0" indent="0">
              <a:buNone/>
            </a:pPr>
            <a:endParaRPr lang="en-GB" sz="2400" i="1" dirty="0"/>
          </a:p>
          <a:p>
            <a:pPr marL="0" indent="0">
              <a:buNone/>
            </a:pPr>
            <a:r>
              <a:rPr lang="en-GB" sz="2400" i="1" dirty="0">
                <a:hlinkClick r:id="rId5"/>
              </a:rPr>
              <a:t>https://nnfestival.org.uk/festival-bridge/schools-education/resource-bank/</a:t>
            </a:r>
            <a:endParaRPr lang="en-GB" sz="2400" i="1" dirty="0"/>
          </a:p>
          <a:p>
            <a:pPr marL="0" indent="0">
              <a:buNone/>
            </a:pPr>
            <a:endParaRPr lang="en-GB" sz="2400" i="1" dirty="0"/>
          </a:p>
          <a:p>
            <a:pPr marL="0" indent="0">
              <a:buNone/>
            </a:pPr>
            <a:r>
              <a:rPr lang="en-GB" sz="2400" i="1" dirty="0">
                <a:hlinkClick r:id="rId6"/>
              </a:rPr>
              <a:t>https://www.groundworkgallery.com/exhibitions-about-environment/virtual-tour/</a:t>
            </a:r>
            <a:endParaRPr lang="en-GB" sz="2400" i="1" dirty="0"/>
          </a:p>
          <a:p>
            <a:pPr marL="0" indent="0">
              <a:buNone/>
            </a:pPr>
            <a:endParaRPr lang="en-GB" sz="2400" i="1" dirty="0"/>
          </a:p>
          <a:p>
            <a:pPr marL="0" indent="0">
              <a:buNone/>
            </a:pPr>
            <a:endParaRPr lang="en-GB" sz="2400" i="1" dirty="0"/>
          </a:p>
          <a:p>
            <a:pPr marL="0" indent="0">
              <a:buNone/>
            </a:pPr>
            <a:endParaRPr lang="en-GB" i="1" dirty="0"/>
          </a:p>
        </p:txBody>
      </p:sp>
      <p:pic>
        <p:nvPicPr>
          <p:cNvPr id="6" name="Picture 6" descr="Logo&#10;&#10;Description automatically generated">
            <a:extLst>
              <a:ext uri="{FF2B5EF4-FFF2-40B4-BE49-F238E27FC236}">
                <a16:creationId xmlns:a16="http://schemas.microsoft.com/office/drawing/2014/main" id="{EDB820CC-87AE-4B80-93BF-A9DBED5C7419}"/>
              </a:ext>
            </a:extLst>
          </p:cNvPr>
          <p:cNvPicPr>
            <a:picLocks noChangeAspect="1"/>
          </p:cNvPicPr>
          <p:nvPr/>
        </p:nvPicPr>
        <p:blipFill>
          <a:blip r:embed="rId7"/>
          <a:stretch>
            <a:fillRect/>
          </a:stretch>
        </p:blipFill>
        <p:spPr>
          <a:xfrm>
            <a:off x="853440" y="780897"/>
            <a:ext cx="2743200" cy="581966"/>
          </a:xfrm>
          <a:prstGeom prst="rect">
            <a:avLst/>
          </a:prstGeom>
        </p:spPr>
      </p:pic>
    </p:spTree>
    <p:extLst>
      <p:ext uri="{BB962C8B-B14F-4D97-AF65-F5344CB8AC3E}">
        <p14:creationId xmlns:p14="http://schemas.microsoft.com/office/powerpoint/2010/main" val="1427444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b9a84b40-f786-4e2b-a316-b3fbf6245d2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5A5A1348DC024DA663B2454A6141ED" ma:contentTypeVersion="14" ma:contentTypeDescription="Create a new document." ma:contentTypeScope="" ma:versionID="8e33a2946157e7f4fdcad2577b8a9e5b">
  <xsd:schema xmlns:xsd="http://www.w3.org/2001/XMLSchema" xmlns:xs="http://www.w3.org/2001/XMLSchema" xmlns:p="http://schemas.microsoft.com/office/2006/metadata/properties" xmlns:ns2="b9a84b40-f786-4e2b-a316-b3fbf6245d23" xmlns:ns3="983e90d3-887f-48b9-9d18-9b4c37b01d82" targetNamespace="http://schemas.microsoft.com/office/2006/metadata/properties" ma:root="true" ma:fieldsID="f548210373184f68ce5ad33f2c2fe598" ns2:_="" ns3:_="">
    <xsd:import namespace="b9a84b40-f786-4e2b-a316-b3fbf6245d23"/>
    <xsd:import namespace="983e90d3-887f-48b9-9d18-9b4c37b01d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84b40-f786-4e2b-a316-b3fbf6245d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3e90d3-887f-48b9-9d18-9b4c37b01d8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AA2FAB-690B-433B-AA4C-66995DF7EC31}">
  <ds:schemaRefs>
    <ds:schemaRef ds:uri="http://www.w3.org/XML/1998/namespace"/>
    <ds:schemaRef ds:uri="http://schemas.microsoft.com/office/infopath/2007/PartnerControls"/>
    <ds:schemaRef ds:uri="9f5b7e94-4d0a-4b2b-911d-58ded323e4e0"/>
    <ds:schemaRef ds:uri="http://purl.org/dc/elements/1.1/"/>
    <ds:schemaRef ds:uri="http://schemas.microsoft.com/office/2006/documentManagement/types"/>
    <ds:schemaRef ds:uri="8beef897-3db3-49d8-a0c4-453fcba96eea"/>
    <ds:schemaRef ds:uri="http://schemas.microsoft.com/office/2006/metadata/properties"/>
    <ds:schemaRef ds:uri="http://schemas.openxmlformats.org/package/2006/metadata/core-properties"/>
    <ds:schemaRef ds:uri="http://purl.org/dc/dcmitype/"/>
    <ds:schemaRef ds:uri="http://purl.org/dc/terms/"/>
    <ds:schemaRef ds:uri="b9a84b40-f786-4e2b-a316-b3fbf6245d23"/>
  </ds:schemaRefs>
</ds:datastoreItem>
</file>

<file path=customXml/itemProps2.xml><?xml version="1.0" encoding="utf-8"?>
<ds:datastoreItem xmlns:ds="http://schemas.openxmlformats.org/officeDocument/2006/customXml" ds:itemID="{9DAABB04-5E43-464D-8456-B17AD80437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84b40-f786-4e2b-a316-b3fbf6245d23"/>
    <ds:schemaRef ds:uri="983e90d3-887f-48b9-9d18-9b4c37b01d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B3A830-593A-4A68-A636-C644B63B54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780</TotalTime>
  <Words>2811</Words>
  <Application>Microsoft Office PowerPoint</Application>
  <PresentationFormat>Widescreen</PresentationFormat>
  <Paragraphs>212</Paragraphs>
  <Slides>20</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FuturaSB-Bold</vt:lpstr>
      <vt:lpstr>Ink Free</vt:lpstr>
      <vt:lpstr>Office Theme</vt:lpstr>
      <vt:lpstr>Teacher Lab</vt:lpstr>
      <vt:lpstr>Contents</vt:lpstr>
      <vt:lpstr>About Teacher Lab</vt:lpstr>
      <vt:lpstr>PowerPoint Presentation</vt:lpstr>
      <vt:lpstr>About this Resource…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continued…</vt:lpstr>
      <vt:lpstr>         continued…</vt:lpstr>
      <vt:lpstr>         continued…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Sorting Natural Materials</dc:title>
  <dc:creator>Natalie Jode | Creative Arts East</dc:creator>
  <cp:lastModifiedBy>Natalie Jode | Creative Arts East</cp:lastModifiedBy>
  <cp:revision>7</cp:revision>
  <dcterms:created xsi:type="dcterms:W3CDTF">2021-12-20T16:25:16Z</dcterms:created>
  <dcterms:modified xsi:type="dcterms:W3CDTF">2022-03-03T16:15:30Z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0x010100EA5A5A1348DC024DA663B2454A6141ED</vt:lpwstr>
  </property>
</Properties>
</file>