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68" r:id="rId5"/>
    <p:sldId id="257" r:id="rId6"/>
    <p:sldId id="258" r:id="rId7"/>
    <p:sldId id="358" r:id="rId8"/>
    <p:sldId id="356" r:id="rId9"/>
    <p:sldId id="284" r:id="rId10"/>
    <p:sldId id="259" r:id="rId11"/>
    <p:sldId id="285" r:id="rId12"/>
    <p:sldId id="266" r:id="rId13"/>
    <p:sldId id="271" r:id="rId14"/>
    <p:sldId id="267" r:id="rId15"/>
    <p:sldId id="272" r:id="rId16"/>
    <p:sldId id="273" r:id="rId17"/>
    <p:sldId id="274" r:id="rId18"/>
    <p:sldId id="275" r:id="rId19"/>
    <p:sldId id="276" r:id="rId20"/>
    <p:sldId id="291" r:id="rId21"/>
    <p:sldId id="355" r:id="rId22"/>
    <p:sldId id="35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E8"/>
    <a:srgbClr val="7070DA"/>
    <a:srgbClr val="F39556"/>
    <a:srgbClr val="FACBAF"/>
    <a:srgbClr val="81C498"/>
    <a:srgbClr val="EDEB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227B9A-9919-4FED-94E2-605EE8826B0F}" v="3" dt="2022-03-03T15:01:00.2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348" autoAdjust="0"/>
  </p:normalViewPr>
  <p:slideViewPr>
    <p:cSldViewPr snapToGrid="0">
      <p:cViewPr varScale="1">
        <p:scale>
          <a:sx n="51" d="100"/>
          <a:sy n="51" d="100"/>
        </p:scale>
        <p:origin x="1800" y="5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Jode | Creative Arts East" userId="9d9971d4-5773-4c4b-9338-635f1445585f" providerId="ADAL" clId="{48227B9A-9919-4FED-94E2-605EE8826B0F}"/>
    <pc:docChg chg="undo custSel delSld modSld">
      <pc:chgData name="Natalie Jode | Creative Arts East" userId="9d9971d4-5773-4c4b-9338-635f1445585f" providerId="ADAL" clId="{48227B9A-9919-4FED-94E2-605EE8826B0F}" dt="2022-03-03T15:02:06.857" v="23" actId="47"/>
      <pc:docMkLst>
        <pc:docMk/>
      </pc:docMkLst>
      <pc:sldChg chg="del">
        <pc:chgData name="Natalie Jode | Creative Arts East" userId="9d9971d4-5773-4c4b-9338-635f1445585f" providerId="ADAL" clId="{48227B9A-9919-4FED-94E2-605EE8826B0F}" dt="2022-03-03T15:01:41.582" v="17" actId="47"/>
        <pc:sldMkLst>
          <pc:docMk/>
          <pc:sldMk cId="1928200560" sldId="256"/>
        </pc:sldMkLst>
      </pc:sldChg>
      <pc:sldChg chg="addSp delSp modSp mod">
        <pc:chgData name="Natalie Jode | Creative Arts East" userId="9d9971d4-5773-4c4b-9338-635f1445585f" providerId="ADAL" clId="{48227B9A-9919-4FED-94E2-605EE8826B0F}" dt="2022-03-03T15:01:19.420" v="16" actId="14100"/>
        <pc:sldMkLst>
          <pc:docMk/>
          <pc:sldMk cId="1805990402" sldId="257"/>
        </pc:sldMkLst>
        <pc:spChg chg="del">
          <ac:chgData name="Natalie Jode | Creative Arts East" userId="9d9971d4-5773-4c4b-9338-635f1445585f" providerId="ADAL" clId="{48227B9A-9919-4FED-94E2-605EE8826B0F}" dt="2022-03-03T15:00:10.598" v="0" actId="478"/>
          <ac:spMkLst>
            <pc:docMk/>
            <pc:sldMk cId="1805990402" sldId="257"/>
            <ac:spMk id="3" creationId="{107A39EE-988A-490C-86C8-20092EED376E}"/>
          </ac:spMkLst>
        </pc:spChg>
        <pc:spChg chg="add del mod">
          <ac:chgData name="Natalie Jode | Creative Arts East" userId="9d9971d4-5773-4c4b-9338-635f1445585f" providerId="ADAL" clId="{48227B9A-9919-4FED-94E2-605EE8826B0F}" dt="2022-03-03T15:01:03.584" v="12" actId="478"/>
          <ac:spMkLst>
            <pc:docMk/>
            <pc:sldMk cId="1805990402" sldId="257"/>
            <ac:spMk id="8" creationId="{299C0A77-23B5-4C7B-983E-9089971AD936}"/>
          </ac:spMkLst>
        </pc:spChg>
        <pc:spChg chg="add mod">
          <ac:chgData name="Natalie Jode | Creative Arts East" userId="9d9971d4-5773-4c4b-9338-635f1445585f" providerId="ADAL" clId="{48227B9A-9919-4FED-94E2-605EE8826B0F}" dt="2022-03-03T15:00:51.640" v="9"/>
          <ac:spMkLst>
            <pc:docMk/>
            <pc:sldMk cId="1805990402" sldId="257"/>
            <ac:spMk id="10" creationId="{107A39EE-988A-490C-86C8-20092EED376E}"/>
          </ac:spMkLst>
        </pc:spChg>
        <pc:spChg chg="add mod">
          <ac:chgData name="Natalie Jode | Creative Arts East" userId="9d9971d4-5773-4c4b-9338-635f1445585f" providerId="ADAL" clId="{48227B9A-9919-4FED-94E2-605EE8826B0F}" dt="2022-03-03T15:01:19.420" v="16" actId="14100"/>
          <ac:spMkLst>
            <pc:docMk/>
            <pc:sldMk cId="1805990402" sldId="257"/>
            <ac:spMk id="11" creationId="{107A39EE-988A-490C-86C8-20092EED376E}"/>
          </ac:spMkLst>
        </pc:spChg>
      </pc:sldChg>
      <pc:sldChg chg="del">
        <pc:chgData name="Natalie Jode | Creative Arts East" userId="9d9971d4-5773-4c4b-9338-635f1445585f" providerId="ADAL" clId="{48227B9A-9919-4FED-94E2-605EE8826B0F}" dt="2022-03-03T15:01:41.582" v="17" actId="47"/>
        <pc:sldMkLst>
          <pc:docMk/>
          <pc:sldMk cId="3566670368" sldId="260"/>
        </pc:sldMkLst>
      </pc:sldChg>
      <pc:sldChg chg="del">
        <pc:chgData name="Natalie Jode | Creative Arts East" userId="9d9971d4-5773-4c4b-9338-635f1445585f" providerId="ADAL" clId="{48227B9A-9919-4FED-94E2-605EE8826B0F}" dt="2022-03-03T15:01:41.582" v="17" actId="47"/>
        <pc:sldMkLst>
          <pc:docMk/>
          <pc:sldMk cId="1793774782" sldId="261"/>
        </pc:sldMkLst>
      </pc:sldChg>
      <pc:sldChg chg="del">
        <pc:chgData name="Natalie Jode | Creative Arts East" userId="9d9971d4-5773-4c4b-9338-635f1445585f" providerId="ADAL" clId="{48227B9A-9919-4FED-94E2-605EE8826B0F}" dt="2022-03-03T15:01:41.582" v="17" actId="47"/>
        <pc:sldMkLst>
          <pc:docMk/>
          <pc:sldMk cId="902993948" sldId="262"/>
        </pc:sldMkLst>
      </pc:sldChg>
      <pc:sldChg chg="del">
        <pc:chgData name="Natalie Jode | Creative Arts East" userId="9d9971d4-5773-4c4b-9338-635f1445585f" providerId="ADAL" clId="{48227B9A-9919-4FED-94E2-605EE8826B0F}" dt="2022-03-03T15:01:43.156" v="18" actId="47"/>
        <pc:sldMkLst>
          <pc:docMk/>
          <pc:sldMk cId="1159960952" sldId="263"/>
        </pc:sldMkLst>
      </pc:sldChg>
      <pc:sldChg chg="del">
        <pc:chgData name="Natalie Jode | Creative Arts East" userId="9d9971d4-5773-4c4b-9338-635f1445585f" providerId="ADAL" clId="{48227B9A-9919-4FED-94E2-605EE8826B0F}" dt="2022-03-03T15:01:43.686" v="19" actId="47"/>
        <pc:sldMkLst>
          <pc:docMk/>
          <pc:sldMk cId="88750800" sldId="265"/>
        </pc:sldMkLst>
      </pc:sldChg>
      <pc:sldChg chg="del">
        <pc:chgData name="Natalie Jode | Creative Arts East" userId="9d9971d4-5773-4c4b-9338-635f1445585f" providerId="ADAL" clId="{48227B9A-9919-4FED-94E2-605EE8826B0F}" dt="2022-03-03T15:02:05.535" v="21" actId="47"/>
        <pc:sldMkLst>
          <pc:docMk/>
          <pc:sldMk cId="3625244107" sldId="278"/>
        </pc:sldMkLst>
      </pc:sldChg>
      <pc:sldChg chg="del">
        <pc:chgData name="Natalie Jode | Creative Arts East" userId="9d9971d4-5773-4c4b-9338-635f1445585f" providerId="ADAL" clId="{48227B9A-9919-4FED-94E2-605EE8826B0F}" dt="2022-03-03T15:02:00.651" v="20" actId="47"/>
        <pc:sldMkLst>
          <pc:docMk/>
          <pc:sldMk cId="4107412987" sldId="279"/>
        </pc:sldMkLst>
      </pc:sldChg>
      <pc:sldChg chg="del">
        <pc:chgData name="Natalie Jode | Creative Arts East" userId="9d9971d4-5773-4c4b-9338-635f1445585f" providerId="ADAL" clId="{48227B9A-9919-4FED-94E2-605EE8826B0F}" dt="2022-03-03T15:02:00.651" v="20" actId="47"/>
        <pc:sldMkLst>
          <pc:docMk/>
          <pc:sldMk cId="3002311875" sldId="280"/>
        </pc:sldMkLst>
      </pc:sldChg>
      <pc:sldChg chg="del">
        <pc:chgData name="Natalie Jode | Creative Arts East" userId="9d9971d4-5773-4c4b-9338-635f1445585f" providerId="ADAL" clId="{48227B9A-9919-4FED-94E2-605EE8826B0F}" dt="2022-03-03T15:02:05.956" v="22" actId="47"/>
        <pc:sldMkLst>
          <pc:docMk/>
          <pc:sldMk cId="1392584384" sldId="281"/>
        </pc:sldMkLst>
      </pc:sldChg>
      <pc:sldChg chg="del">
        <pc:chgData name="Natalie Jode | Creative Arts East" userId="9d9971d4-5773-4c4b-9338-635f1445585f" providerId="ADAL" clId="{48227B9A-9919-4FED-94E2-605EE8826B0F}" dt="2022-03-03T15:02:06.857" v="23" actId="47"/>
        <pc:sldMkLst>
          <pc:docMk/>
          <pc:sldMk cId="3781045564" sldId="282"/>
        </pc:sldMkLst>
      </pc:sldChg>
      <pc:sldChg chg="del">
        <pc:chgData name="Natalie Jode | Creative Arts East" userId="9d9971d4-5773-4c4b-9338-635f1445585f" providerId="ADAL" clId="{48227B9A-9919-4FED-94E2-605EE8826B0F}" dt="2022-03-03T15:02:00.651" v="20" actId="47"/>
        <pc:sldMkLst>
          <pc:docMk/>
          <pc:sldMk cId="3789143451" sldId="283"/>
        </pc:sldMkLst>
      </pc:sldChg>
      <pc:sldChg chg="del">
        <pc:chgData name="Natalie Jode | Creative Arts East" userId="9d9971d4-5773-4c4b-9338-635f1445585f" providerId="ADAL" clId="{48227B9A-9919-4FED-94E2-605EE8826B0F}" dt="2022-03-03T15:02:00.651" v="20" actId="47"/>
        <pc:sldMkLst>
          <pc:docMk/>
          <pc:sldMk cId="963657818" sldId="292"/>
        </pc:sldMkLst>
      </pc:sldChg>
      <pc:sldChg chg="del">
        <pc:chgData name="Natalie Jode | Creative Arts East" userId="9d9971d4-5773-4c4b-9338-635f1445585f" providerId="ADAL" clId="{48227B9A-9919-4FED-94E2-605EE8826B0F}" dt="2022-03-03T15:02:00.651" v="20" actId="47"/>
        <pc:sldMkLst>
          <pc:docMk/>
          <pc:sldMk cId="690735836" sldId="293"/>
        </pc:sldMkLst>
      </pc:sldChg>
      <pc:sldChg chg="del">
        <pc:chgData name="Natalie Jode | Creative Arts East" userId="9d9971d4-5773-4c4b-9338-635f1445585f" providerId="ADAL" clId="{48227B9A-9919-4FED-94E2-605EE8826B0F}" dt="2022-03-03T15:02:00.651" v="20" actId="47"/>
        <pc:sldMkLst>
          <pc:docMk/>
          <pc:sldMk cId="914121253" sldId="294"/>
        </pc:sldMkLst>
      </pc:sldChg>
      <pc:sldChg chg="del">
        <pc:chgData name="Natalie Jode | Creative Arts East" userId="9d9971d4-5773-4c4b-9338-635f1445585f" providerId="ADAL" clId="{48227B9A-9919-4FED-94E2-605EE8826B0F}" dt="2022-03-03T15:02:00.651" v="20" actId="47"/>
        <pc:sldMkLst>
          <pc:docMk/>
          <pc:sldMk cId="1895432546" sldId="295"/>
        </pc:sldMkLst>
      </pc:sldChg>
      <pc:sldChg chg="del">
        <pc:chgData name="Natalie Jode | Creative Arts East" userId="9d9971d4-5773-4c4b-9338-635f1445585f" providerId="ADAL" clId="{48227B9A-9919-4FED-94E2-605EE8826B0F}" dt="2022-03-03T15:02:00.651" v="20" actId="47"/>
        <pc:sldMkLst>
          <pc:docMk/>
          <pc:sldMk cId="84677749" sldId="296"/>
        </pc:sldMkLst>
      </pc:sldChg>
      <pc:sldChg chg="del">
        <pc:chgData name="Natalie Jode | Creative Arts East" userId="9d9971d4-5773-4c4b-9338-635f1445585f" providerId="ADAL" clId="{48227B9A-9919-4FED-94E2-605EE8826B0F}" dt="2022-03-03T15:02:00.651" v="20" actId="47"/>
        <pc:sldMkLst>
          <pc:docMk/>
          <pc:sldMk cId="3171102842" sldId="297"/>
        </pc:sldMkLst>
      </pc:sldChg>
      <pc:sldChg chg="del">
        <pc:chgData name="Natalie Jode | Creative Arts East" userId="9d9971d4-5773-4c4b-9338-635f1445585f" providerId="ADAL" clId="{48227B9A-9919-4FED-94E2-605EE8826B0F}" dt="2022-03-03T15:02:00.651" v="20" actId="47"/>
        <pc:sldMkLst>
          <pc:docMk/>
          <pc:sldMk cId="2276885822" sldId="299"/>
        </pc:sldMkLst>
      </pc:sldChg>
      <pc:sldChg chg="del">
        <pc:chgData name="Natalie Jode | Creative Arts East" userId="9d9971d4-5773-4c4b-9338-635f1445585f" providerId="ADAL" clId="{48227B9A-9919-4FED-94E2-605EE8826B0F}" dt="2022-03-03T15:02:00.651" v="20" actId="47"/>
        <pc:sldMkLst>
          <pc:docMk/>
          <pc:sldMk cId="1797643815" sldId="300"/>
        </pc:sldMkLst>
      </pc:sldChg>
      <pc:sldChg chg="del">
        <pc:chgData name="Natalie Jode | Creative Arts East" userId="9d9971d4-5773-4c4b-9338-635f1445585f" providerId="ADAL" clId="{48227B9A-9919-4FED-94E2-605EE8826B0F}" dt="2022-03-03T15:02:00.651" v="20" actId="47"/>
        <pc:sldMkLst>
          <pc:docMk/>
          <pc:sldMk cId="3116231349" sldId="301"/>
        </pc:sldMkLst>
      </pc:sldChg>
      <pc:sldChg chg="del">
        <pc:chgData name="Natalie Jode | Creative Arts East" userId="9d9971d4-5773-4c4b-9338-635f1445585f" providerId="ADAL" clId="{48227B9A-9919-4FED-94E2-605EE8826B0F}" dt="2022-03-03T15:02:00.651" v="20" actId="47"/>
        <pc:sldMkLst>
          <pc:docMk/>
          <pc:sldMk cId="2724916094" sldId="302"/>
        </pc:sldMkLst>
      </pc:sldChg>
      <pc:sldChg chg="del">
        <pc:chgData name="Natalie Jode | Creative Arts East" userId="9d9971d4-5773-4c4b-9338-635f1445585f" providerId="ADAL" clId="{48227B9A-9919-4FED-94E2-605EE8826B0F}" dt="2022-03-03T15:02:00.651" v="20" actId="47"/>
        <pc:sldMkLst>
          <pc:docMk/>
          <pc:sldMk cId="821861405" sldId="303"/>
        </pc:sldMkLst>
      </pc:sldChg>
      <pc:sldChg chg="del">
        <pc:chgData name="Natalie Jode | Creative Arts East" userId="9d9971d4-5773-4c4b-9338-635f1445585f" providerId="ADAL" clId="{48227B9A-9919-4FED-94E2-605EE8826B0F}" dt="2022-03-03T15:02:00.651" v="20" actId="47"/>
        <pc:sldMkLst>
          <pc:docMk/>
          <pc:sldMk cId="81749559" sldId="304"/>
        </pc:sldMkLst>
      </pc:sldChg>
      <pc:sldChg chg="del">
        <pc:chgData name="Natalie Jode | Creative Arts East" userId="9d9971d4-5773-4c4b-9338-635f1445585f" providerId="ADAL" clId="{48227B9A-9919-4FED-94E2-605EE8826B0F}" dt="2022-03-03T15:02:00.651" v="20" actId="47"/>
        <pc:sldMkLst>
          <pc:docMk/>
          <pc:sldMk cId="137132597" sldId="305"/>
        </pc:sldMkLst>
      </pc:sldChg>
      <pc:sldChg chg="del">
        <pc:chgData name="Natalie Jode | Creative Arts East" userId="9d9971d4-5773-4c4b-9338-635f1445585f" providerId="ADAL" clId="{48227B9A-9919-4FED-94E2-605EE8826B0F}" dt="2022-03-03T15:02:00.651" v="20" actId="47"/>
        <pc:sldMkLst>
          <pc:docMk/>
          <pc:sldMk cId="863931273" sldId="306"/>
        </pc:sldMkLst>
      </pc:sldChg>
      <pc:sldChg chg="del">
        <pc:chgData name="Natalie Jode | Creative Arts East" userId="9d9971d4-5773-4c4b-9338-635f1445585f" providerId="ADAL" clId="{48227B9A-9919-4FED-94E2-605EE8826B0F}" dt="2022-03-03T15:02:00.651" v="20" actId="47"/>
        <pc:sldMkLst>
          <pc:docMk/>
          <pc:sldMk cId="4014313374" sldId="307"/>
        </pc:sldMkLst>
      </pc:sldChg>
      <pc:sldChg chg="del">
        <pc:chgData name="Natalie Jode | Creative Arts East" userId="9d9971d4-5773-4c4b-9338-635f1445585f" providerId="ADAL" clId="{48227B9A-9919-4FED-94E2-605EE8826B0F}" dt="2022-03-03T15:02:00.651" v="20" actId="47"/>
        <pc:sldMkLst>
          <pc:docMk/>
          <pc:sldMk cId="2988549565" sldId="308"/>
        </pc:sldMkLst>
      </pc:sldChg>
      <pc:sldChg chg="del">
        <pc:chgData name="Natalie Jode | Creative Arts East" userId="9d9971d4-5773-4c4b-9338-635f1445585f" providerId="ADAL" clId="{48227B9A-9919-4FED-94E2-605EE8826B0F}" dt="2022-03-03T15:02:00.651" v="20" actId="47"/>
        <pc:sldMkLst>
          <pc:docMk/>
          <pc:sldMk cId="311164719" sldId="309"/>
        </pc:sldMkLst>
      </pc:sldChg>
      <pc:sldChg chg="del">
        <pc:chgData name="Natalie Jode | Creative Arts East" userId="9d9971d4-5773-4c4b-9338-635f1445585f" providerId="ADAL" clId="{48227B9A-9919-4FED-94E2-605EE8826B0F}" dt="2022-03-03T15:02:00.651" v="20" actId="47"/>
        <pc:sldMkLst>
          <pc:docMk/>
          <pc:sldMk cId="3317770539" sldId="310"/>
        </pc:sldMkLst>
      </pc:sldChg>
      <pc:sldChg chg="del">
        <pc:chgData name="Natalie Jode | Creative Arts East" userId="9d9971d4-5773-4c4b-9338-635f1445585f" providerId="ADAL" clId="{48227B9A-9919-4FED-94E2-605EE8826B0F}" dt="2022-03-03T15:02:00.651" v="20" actId="47"/>
        <pc:sldMkLst>
          <pc:docMk/>
          <pc:sldMk cId="3588024181" sldId="311"/>
        </pc:sldMkLst>
      </pc:sldChg>
      <pc:sldChg chg="del">
        <pc:chgData name="Natalie Jode | Creative Arts East" userId="9d9971d4-5773-4c4b-9338-635f1445585f" providerId="ADAL" clId="{48227B9A-9919-4FED-94E2-605EE8826B0F}" dt="2022-03-03T15:02:00.651" v="20" actId="47"/>
        <pc:sldMkLst>
          <pc:docMk/>
          <pc:sldMk cId="2949376048" sldId="312"/>
        </pc:sldMkLst>
      </pc:sldChg>
      <pc:sldChg chg="del">
        <pc:chgData name="Natalie Jode | Creative Arts East" userId="9d9971d4-5773-4c4b-9338-635f1445585f" providerId="ADAL" clId="{48227B9A-9919-4FED-94E2-605EE8826B0F}" dt="2022-03-03T15:02:00.651" v="20" actId="47"/>
        <pc:sldMkLst>
          <pc:docMk/>
          <pc:sldMk cId="2843305261" sldId="313"/>
        </pc:sldMkLst>
      </pc:sldChg>
      <pc:sldChg chg="del">
        <pc:chgData name="Natalie Jode | Creative Arts East" userId="9d9971d4-5773-4c4b-9338-635f1445585f" providerId="ADAL" clId="{48227B9A-9919-4FED-94E2-605EE8826B0F}" dt="2022-03-03T15:02:00.651" v="20" actId="47"/>
        <pc:sldMkLst>
          <pc:docMk/>
          <pc:sldMk cId="255053273" sldId="332"/>
        </pc:sldMkLst>
      </pc:sldChg>
      <pc:sldChg chg="del">
        <pc:chgData name="Natalie Jode | Creative Arts East" userId="9d9971d4-5773-4c4b-9338-635f1445585f" providerId="ADAL" clId="{48227B9A-9919-4FED-94E2-605EE8826B0F}" dt="2022-03-03T15:02:00.651" v="20" actId="47"/>
        <pc:sldMkLst>
          <pc:docMk/>
          <pc:sldMk cId="318315721" sldId="333"/>
        </pc:sldMkLst>
      </pc:sldChg>
      <pc:sldChg chg="del">
        <pc:chgData name="Natalie Jode | Creative Arts East" userId="9d9971d4-5773-4c4b-9338-635f1445585f" providerId="ADAL" clId="{48227B9A-9919-4FED-94E2-605EE8826B0F}" dt="2022-03-03T15:02:00.651" v="20" actId="47"/>
        <pc:sldMkLst>
          <pc:docMk/>
          <pc:sldMk cId="2522796432" sldId="334"/>
        </pc:sldMkLst>
      </pc:sldChg>
      <pc:sldChg chg="del">
        <pc:chgData name="Natalie Jode | Creative Arts East" userId="9d9971d4-5773-4c4b-9338-635f1445585f" providerId="ADAL" clId="{48227B9A-9919-4FED-94E2-605EE8826B0F}" dt="2022-03-03T15:02:00.651" v="20" actId="47"/>
        <pc:sldMkLst>
          <pc:docMk/>
          <pc:sldMk cId="2661279879" sldId="335"/>
        </pc:sldMkLst>
      </pc:sldChg>
      <pc:sldChg chg="del">
        <pc:chgData name="Natalie Jode | Creative Arts East" userId="9d9971d4-5773-4c4b-9338-635f1445585f" providerId="ADAL" clId="{48227B9A-9919-4FED-94E2-605EE8826B0F}" dt="2022-03-03T15:02:00.651" v="20" actId="47"/>
        <pc:sldMkLst>
          <pc:docMk/>
          <pc:sldMk cId="1630713545" sldId="339"/>
        </pc:sldMkLst>
      </pc:sldChg>
      <pc:sldChg chg="del">
        <pc:chgData name="Natalie Jode | Creative Arts East" userId="9d9971d4-5773-4c4b-9338-635f1445585f" providerId="ADAL" clId="{48227B9A-9919-4FED-94E2-605EE8826B0F}" dt="2022-03-03T15:02:00.651" v="20" actId="47"/>
        <pc:sldMkLst>
          <pc:docMk/>
          <pc:sldMk cId="1752893112" sldId="340"/>
        </pc:sldMkLst>
      </pc:sldChg>
      <pc:sldChg chg="del">
        <pc:chgData name="Natalie Jode | Creative Arts East" userId="9d9971d4-5773-4c4b-9338-635f1445585f" providerId="ADAL" clId="{48227B9A-9919-4FED-94E2-605EE8826B0F}" dt="2022-03-03T15:02:00.651" v="20" actId="47"/>
        <pc:sldMkLst>
          <pc:docMk/>
          <pc:sldMk cId="1283846015" sldId="341"/>
        </pc:sldMkLst>
      </pc:sldChg>
      <pc:sldChg chg="del">
        <pc:chgData name="Natalie Jode | Creative Arts East" userId="9d9971d4-5773-4c4b-9338-635f1445585f" providerId="ADAL" clId="{48227B9A-9919-4FED-94E2-605EE8826B0F}" dt="2022-03-03T15:02:00.651" v="20" actId="47"/>
        <pc:sldMkLst>
          <pc:docMk/>
          <pc:sldMk cId="229690940" sldId="342"/>
        </pc:sldMkLst>
      </pc:sldChg>
      <pc:sldChg chg="del">
        <pc:chgData name="Natalie Jode | Creative Arts East" userId="9d9971d4-5773-4c4b-9338-635f1445585f" providerId="ADAL" clId="{48227B9A-9919-4FED-94E2-605EE8826B0F}" dt="2022-03-03T15:02:00.651" v="20" actId="47"/>
        <pc:sldMkLst>
          <pc:docMk/>
          <pc:sldMk cId="1254370253" sldId="343"/>
        </pc:sldMkLst>
      </pc:sldChg>
      <pc:sldChg chg="del">
        <pc:chgData name="Natalie Jode | Creative Arts East" userId="9d9971d4-5773-4c4b-9338-635f1445585f" providerId="ADAL" clId="{48227B9A-9919-4FED-94E2-605EE8826B0F}" dt="2022-03-03T15:02:00.651" v="20" actId="47"/>
        <pc:sldMkLst>
          <pc:docMk/>
          <pc:sldMk cId="1314367086" sldId="344"/>
        </pc:sldMkLst>
      </pc:sldChg>
      <pc:sldChg chg="del">
        <pc:chgData name="Natalie Jode | Creative Arts East" userId="9d9971d4-5773-4c4b-9338-635f1445585f" providerId="ADAL" clId="{48227B9A-9919-4FED-94E2-605EE8826B0F}" dt="2022-03-03T15:02:00.651" v="20" actId="47"/>
        <pc:sldMkLst>
          <pc:docMk/>
          <pc:sldMk cId="2912667901" sldId="345"/>
        </pc:sldMkLst>
      </pc:sldChg>
      <pc:sldChg chg="del">
        <pc:chgData name="Natalie Jode | Creative Arts East" userId="9d9971d4-5773-4c4b-9338-635f1445585f" providerId="ADAL" clId="{48227B9A-9919-4FED-94E2-605EE8826B0F}" dt="2022-03-03T15:02:00.651" v="20" actId="47"/>
        <pc:sldMkLst>
          <pc:docMk/>
          <pc:sldMk cId="3776814019" sldId="346"/>
        </pc:sldMkLst>
      </pc:sldChg>
      <pc:sldChg chg="del">
        <pc:chgData name="Natalie Jode | Creative Arts East" userId="9d9971d4-5773-4c4b-9338-635f1445585f" providerId="ADAL" clId="{48227B9A-9919-4FED-94E2-605EE8826B0F}" dt="2022-03-03T15:02:00.651" v="20" actId="47"/>
        <pc:sldMkLst>
          <pc:docMk/>
          <pc:sldMk cId="2337513492" sldId="347"/>
        </pc:sldMkLst>
      </pc:sldChg>
      <pc:sldChg chg="del">
        <pc:chgData name="Natalie Jode | Creative Arts East" userId="9d9971d4-5773-4c4b-9338-635f1445585f" providerId="ADAL" clId="{48227B9A-9919-4FED-94E2-605EE8826B0F}" dt="2022-03-03T15:02:00.651" v="20" actId="47"/>
        <pc:sldMkLst>
          <pc:docMk/>
          <pc:sldMk cId="99616320" sldId="348"/>
        </pc:sldMkLst>
      </pc:sldChg>
      <pc:sldChg chg="del">
        <pc:chgData name="Natalie Jode | Creative Arts East" userId="9d9971d4-5773-4c4b-9338-635f1445585f" providerId="ADAL" clId="{48227B9A-9919-4FED-94E2-605EE8826B0F}" dt="2022-03-03T15:02:00.651" v="20" actId="47"/>
        <pc:sldMkLst>
          <pc:docMk/>
          <pc:sldMk cId="60267017" sldId="349"/>
        </pc:sldMkLst>
      </pc:sldChg>
      <pc:sldChg chg="del">
        <pc:chgData name="Natalie Jode | Creative Arts East" userId="9d9971d4-5773-4c4b-9338-635f1445585f" providerId="ADAL" clId="{48227B9A-9919-4FED-94E2-605EE8826B0F}" dt="2022-03-03T15:02:00.651" v="20" actId="47"/>
        <pc:sldMkLst>
          <pc:docMk/>
          <pc:sldMk cId="4125312133" sldId="350"/>
        </pc:sldMkLst>
      </pc:sldChg>
      <pc:sldChg chg="del">
        <pc:chgData name="Natalie Jode | Creative Arts East" userId="9d9971d4-5773-4c4b-9338-635f1445585f" providerId="ADAL" clId="{48227B9A-9919-4FED-94E2-605EE8826B0F}" dt="2022-03-03T15:02:00.651" v="20" actId="47"/>
        <pc:sldMkLst>
          <pc:docMk/>
          <pc:sldMk cId="102142934" sldId="351"/>
        </pc:sldMkLst>
      </pc:sldChg>
      <pc:sldChg chg="del">
        <pc:chgData name="Natalie Jode | Creative Arts East" userId="9d9971d4-5773-4c4b-9338-635f1445585f" providerId="ADAL" clId="{48227B9A-9919-4FED-94E2-605EE8826B0F}" dt="2022-03-03T15:02:00.651" v="20" actId="47"/>
        <pc:sldMkLst>
          <pc:docMk/>
          <pc:sldMk cId="4083713903" sldId="352"/>
        </pc:sldMkLst>
      </pc:sldChg>
      <pc:sldChg chg="del">
        <pc:chgData name="Natalie Jode | Creative Arts East" userId="9d9971d4-5773-4c4b-9338-635f1445585f" providerId="ADAL" clId="{48227B9A-9919-4FED-94E2-605EE8826B0F}" dt="2022-03-03T15:02:00.651" v="20" actId="47"/>
        <pc:sldMkLst>
          <pc:docMk/>
          <pc:sldMk cId="2375350513" sldId="353"/>
        </pc:sldMkLst>
      </pc:sldChg>
      <pc:sldChg chg="del">
        <pc:chgData name="Natalie Jode | Creative Arts East" userId="9d9971d4-5773-4c4b-9338-635f1445585f" providerId="ADAL" clId="{48227B9A-9919-4FED-94E2-605EE8826B0F}" dt="2022-03-03T15:02:00.651" v="20" actId="47"/>
        <pc:sldMkLst>
          <pc:docMk/>
          <pc:sldMk cId="3919519266" sldId="354"/>
        </pc:sldMkLst>
      </pc:sldChg>
    </pc:docChg>
  </pc:docChgLst>
  <pc:docChgLst>
    <pc:chgData name="Natalie Jode | Creative Arts East" userId="9d9971d4-5773-4c4b-9338-635f1445585f" providerId="ADAL" clId="{121063AA-5777-4CC0-BFB1-174B0F92FC3E}"/>
    <pc:docChg chg="modSld">
      <pc:chgData name="Natalie Jode | Creative Arts East" userId="9d9971d4-5773-4c4b-9338-635f1445585f" providerId="ADAL" clId="{121063AA-5777-4CC0-BFB1-174B0F92FC3E}" dt="2022-03-03T16:14:42.627" v="8" actId="20577"/>
      <pc:docMkLst>
        <pc:docMk/>
      </pc:docMkLst>
      <pc:sldChg chg="modSp mod">
        <pc:chgData name="Natalie Jode | Creative Arts East" userId="9d9971d4-5773-4c4b-9338-635f1445585f" providerId="ADAL" clId="{121063AA-5777-4CC0-BFB1-174B0F92FC3E}" dt="2022-03-03T16:14:42.627" v="8" actId="20577"/>
        <pc:sldMkLst>
          <pc:docMk/>
          <pc:sldMk cId="2437389926" sldId="268"/>
        </pc:sldMkLst>
        <pc:spChg chg="mod">
          <ac:chgData name="Natalie Jode | Creative Arts East" userId="9d9971d4-5773-4c4b-9338-635f1445585f" providerId="ADAL" clId="{121063AA-5777-4CC0-BFB1-174B0F92FC3E}" dt="2022-03-03T16:14:42.627" v="8" actId="20577"/>
          <ac:spMkLst>
            <pc:docMk/>
            <pc:sldMk cId="2437389926" sldId="268"/>
            <ac:spMk id="3" creationId="{15B38651-D1BA-488F-881B-334EFA16BBA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71EE2-F37F-462B-9836-2707A9758DC9}" type="datetimeFigureOut">
              <a:rPr lang="en-GB" smtClean="0"/>
              <a:t>03/03/2022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E8A702-439D-4510-81CC-F329F08A88D8}" type="slidenum">
              <a:rPr lang="en-GB" smtClean="0"/>
              <a:t>‹#›</a:t>
            </a:fld>
            <a:endParaRPr lang="en-GB"/>
          </a:p>
        </p:txBody>
      </p:sp>
    </p:spTree>
    <p:extLst>
      <p:ext uri="{BB962C8B-B14F-4D97-AF65-F5344CB8AC3E}">
        <p14:creationId xmlns:p14="http://schemas.microsoft.com/office/powerpoint/2010/main" val="4143769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a:t>
            </a:fld>
            <a:endParaRPr lang="en-GB"/>
          </a:p>
        </p:txBody>
      </p:sp>
    </p:spTree>
    <p:extLst>
      <p:ext uri="{BB962C8B-B14F-4D97-AF65-F5344CB8AC3E}">
        <p14:creationId xmlns:p14="http://schemas.microsoft.com/office/powerpoint/2010/main" val="1395490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2</a:t>
            </a:fld>
            <a:endParaRPr lang="en-GB"/>
          </a:p>
        </p:txBody>
      </p:sp>
    </p:spTree>
    <p:extLst>
      <p:ext uri="{BB962C8B-B14F-4D97-AF65-F5344CB8AC3E}">
        <p14:creationId xmlns:p14="http://schemas.microsoft.com/office/powerpoint/2010/main" val="1591843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3</a:t>
            </a:fld>
            <a:endParaRPr lang="en-GB"/>
          </a:p>
        </p:txBody>
      </p:sp>
    </p:spTree>
    <p:extLst>
      <p:ext uri="{BB962C8B-B14F-4D97-AF65-F5344CB8AC3E}">
        <p14:creationId xmlns:p14="http://schemas.microsoft.com/office/powerpoint/2010/main" val="184694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u="sng" dirty="0">
                <a:solidFill>
                  <a:schemeClr val="tx1"/>
                </a:solidFill>
                <a:latin typeface="+mn-lt"/>
              </a:rPr>
              <a:t>Curriculum links:</a:t>
            </a:r>
            <a:r>
              <a:rPr lang="en-GB" sz="1400" b="0" i="0" u="none" strike="noStrike" dirty="0">
                <a:solidFill>
                  <a:schemeClr val="tx1"/>
                </a:solidFill>
                <a:effectLst/>
                <a:latin typeface="+mn-lt"/>
              </a:rPr>
              <a:t> Identify and name a variety of common wild and garden plants, including deciduous and evergreen trees.</a:t>
            </a:r>
            <a:endParaRPr lang="en-GB" sz="1400" u="sng"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u="sng" dirty="0">
                <a:solidFill>
                  <a:schemeClr val="tx1"/>
                </a:solidFill>
                <a:latin typeface="+mn-lt"/>
              </a:rPr>
              <a:t>Curriculum links:</a:t>
            </a:r>
            <a:r>
              <a:rPr lang="en-GB" sz="1400" b="0" i="0" u="none" strike="noStrike" dirty="0">
                <a:solidFill>
                  <a:schemeClr val="tx1"/>
                </a:solidFill>
                <a:effectLst/>
                <a:latin typeface="+mn-lt"/>
              </a:rPr>
              <a:t> Identify and describe the basic structure of a variety of common flowering plants, including trees.</a:t>
            </a:r>
            <a:endParaRPr lang="en-GB" sz="14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u="sng" dirty="0">
                <a:solidFill>
                  <a:schemeClr val="tx1"/>
                </a:solidFill>
                <a:latin typeface="+mn-lt"/>
              </a:rPr>
              <a:t>Curriculum links:</a:t>
            </a:r>
            <a:r>
              <a:rPr lang="en-GB" sz="1400" u="none" dirty="0">
                <a:solidFill>
                  <a:schemeClr val="tx1"/>
                </a:solidFill>
                <a:latin typeface="+mn-lt"/>
              </a:rPr>
              <a:t> </a:t>
            </a:r>
            <a:r>
              <a:rPr lang="en-GB" sz="1400" b="0" i="0" u="none" strike="noStrike" dirty="0">
                <a:solidFill>
                  <a:schemeClr val="tx1"/>
                </a:solidFill>
                <a:effectLst/>
                <a:latin typeface="+mn-lt"/>
              </a:rPr>
              <a:t>Practical scientific methods, processes, and skills: Identifying and classifying.</a:t>
            </a:r>
            <a:endParaRPr lang="en-GB" sz="1400" dirty="0">
              <a:solidFill>
                <a:schemeClr val="tx1"/>
              </a:solidFill>
              <a:latin typeface="+mn-lt"/>
            </a:endParaRPr>
          </a:p>
          <a:p>
            <a:endParaRPr lang="en-GB" sz="1600" dirty="0"/>
          </a:p>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9</a:t>
            </a:fld>
            <a:endParaRPr lang="en-GB"/>
          </a:p>
        </p:txBody>
      </p:sp>
    </p:spTree>
    <p:extLst>
      <p:ext uri="{BB962C8B-B14F-4D97-AF65-F5344CB8AC3E}">
        <p14:creationId xmlns:p14="http://schemas.microsoft.com/office/powerpoint/2010/main" val="2227784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i="1" u="none" strike="noStrike" dirty="0">
                <a:solidFill>
                  <a:schemeClr val="tx1"/>
                </a:solidFill>
                <a:effectLst/>
                <a:latin typeface="+mn-lt"/>
              </a:rPr>
              <a:t>Resource note: </a:t>
            </a:r>
            <a:r>
              <a:rPr lang="en-GB" sz="1400" b="0" i="1" u="none" strike="noStrike" dirty="0">
                <a:solidFill>
                  <a:schemeClr val="tx1"/>
                </a:solidFill>
                <a:effectLst/>
                <a:latin typeface="+mn-lt"/>
              </a:rPr>
              <a:t>Leaves could be collected before the lesson or during an outdoor lesson.</a:t>
            </a:r>
            <a:r>
              <a:rPr lang="en-GB" sz="1400" i="1" dirty="0">
                <a:solidFill>
                  <a:schemeClr val="tx1"/>
                </a:solidFill>
                <a:latin typeface="+mn-lt"/>
              </a:rPr>
              <a:t> </a:t>
            </a:r>
          </a:p>
        </p:txBody>
      </p:sp>
      <p:sp>
        <p:nvSpPr>
          <p:cNvPr id="4" name="Slide Number Placeholder 3"/>
          <p:cNvSpPr>
            <a:spLocks noGrp="1"/>
          </p:cNvSpPr>
          <p:nvPr>
            <p:ph type="sldNum" sz="quarter" idx="5"/>
          </p:nvPr>
        </p:nvSpPr>
        <p:spPr/>
        <p:txBody>
          <a:bodyPr/>
          <a:lstStyle/>
          <a:p>
            <a:fld id="{9CE8A702-439D-4510-81CC-F329F08A88D8}" type="slidenum">
              <a:rPr lang="en-GB" smtClean="0"/>
              <a:t>10</a:t>
            </a:fld>
            <a:endParaRPr lang="en-GB"/>
          </a:p>
        </p:txBody>
      </p:sp>
    </p:spTree>
    <p:extLst>
      <p:ext uri="{BB962C8B-B14F-4D97-AF65-F5344CB8AC3E}">
        <p14:creationId xmlns:p14="http://schemas.microsoft.com/office/powerpoint/2010/main" val="2199566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solidFill>
                <a:schemeClr val="tx1"/>
              </a:solidFill>
              <a:latin typeface="+mn-lt"/>
            </a:endParaRPr>
          </a:p>
        </p:txBody>
      </p:sp>
      <p:sp>
        <p:nvSpPr>
          <p:cNvPr id="4" name="Slide Number Placeholder 3"/>
          <p:cNvSpPr>
            <a:spLocks noGrp="1"/>
          </p:cNvSpPr>
          <p:nvPr>
            <p:ph type="sldNum" sz="quarter" idx="5"/>
          </p:nvPr>
        </p:nvSpPr>
        <p:spPr/>
        <p:txBody>
          <a:bodyPr/>
          <a:lstStyle/>
          <a:p>
            <a:fld id="{9CE8A702-439D-4510-81CC-F329F08A88D8}" type="slidenum">
              <a:rPr lang="en-GB" smtClean="0"/>
              <a:t>11</a:t>
            </a:fld>
            <a:endParaRPr lang="en-GB"/>
          </a:p>
        </p:txBody>
      </p:sp>
    </p:spTree>
    <p:extLst>
      <p:ext uri="{BB962C8B-B14F-4D97-AF65-F5344CB8AC3E}">
        <p14:creationId xmlns:p14="http://schemas.microsoft.com/office/powerpoint/2010/main" val="192195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1" u="sng" strike="noStrike" dirty="0">
                <a:solidFill>
                  <a:schemeClr val="tx1"/>
                </a:solidFill>
                <a:effectLst/>
                <a:latin typeface="+mn-lt"/>
              </a:rPr>
              <a:t>PROMPTS FOR CREATIVE THINKING: </a:t>
            </a:r>
          </a:p>
          <a:p>
            <a:pPr marL="285750" indent="-285750">
              <a:buFont typeface="Arial" panose="020B0604020202020204" pitchFamily="34" charset="0"/>
              <a:buChar char="•"/>
            </a:pPr>
            <a:r>
              <a:rPr lang="en-GB" sz="1400" b="0" i="0" u="none" strike="noStrike" dirty="0">
                <a:solidFill>
                  <a:schemeClr val="tx1"/>
                </a:solidFill>
                <a:effectLst/>
                <a:latin typeface="+mn-lt"/>
              </a:rPr>
              <a:t>How many different ways and methods can students think of to explore the characteristics of their leaves? What senses can they use? </a:t>
            </a:r>
          </a:p>
          <a:p>
            <a:endParaRPr lang="en-GB" sz="1400" b="0" i="0" u="none" strike="noStrike" dirty="0">
              <a:solidFill>
                <a:schemeClr val="tx1"/>
              </a:solidFill>
              <a:effectLst/>
              <a:latin typeface="+mn-lt"/>
            </a:endParaRPr>
          </a:p>
          <a:p>
            <a:r>
              <a:rPr lang="en-GB" sz="1400" b="1" i="0" u="none" strike="noStrike" dirty="0">
                <a:solidFill>
                  <a:schemeClr val="tx1"/>
                </a:solidFill>
                <a:effectLst/>
                <a:latin typeface="+mn-lt"/>
              </a:rPr>
              <a:t>Possible Extension</a:t>
            </a:r>
            <a:r>
              <a:rPr lang="en-GB" sz="1400" b="0" i="0" u="none" strike="noStrike" dirty="0">
                <a:solidFill>
                  <a:schemeClr val="tx1"/>
                </a:solidFill>
                <a:effectLst/>
                <a:latin typeface="+mn-lt"/>
              </a:rPr>
              <a:t>: If resources permit (or using photographs), classify by seasons.</a:t>
            </a:r>
            <a:r>
              <a:rPr lang="en-GB" sz="1400" dirty="0">
                <a:solidFill>
                  <a:schemeClr val="tx1"/>
                </a:solidFill>
                <a:latin typeface="+mn-lt"/>
              </a:rPr>
              <a:t> </a:t>
            </a:r>
            <a:endParaRPr lang="en-GB" sz="1400" b="0" i="1" u="none" strike="noStrike"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0" i="1" u="none" strike="noStrike"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GB" sz="1200" b="0" i="0" u="none" strike="noStrike" dirty="0">
                <a:effectLst/>
                <a:cs typeface="+mn-lt"/>
              </a:rPr>
            </a:br>
            <a:br>
              <a:rPr lang="en-GB" sz="1200" b="0" i="0" u="none" strike="noStrike" dirty="0">
                <a:effectLst/>
                <a:cs typeface="+mn-lt"/>
              </a:rPr>
            </a:br>
            <a:endParaRPr lang="en-GB" sz="1200" dirty="0">
              <a:solidFill>
                <a:schemeClr val="tx1"/>
              </a:solidFill>
              <a:latin typeface="+mn-lt"/>
            </a:endParaRPr>
          </a:p>
        </p:txBody>
      </p:sp>
      <p:sp>
        <p:nvSpPr>
          <p:cNvPr id="4" name="Slide Number Placeholder 3"/>
          <p:cNvSpPr>
            <a:spLocks noGrp="1"/>
          </p:cNvSpPr>
          <p:nvPr>
            <p:ph type="sldNum" sz="quarter" idx="5"/>
          </p:nvPr>
        </p:nvSpPr>
        <p:spPr/>
        <p:txBody>
          <a:bodyPr/>
          <a:lstStyle/>
          <a:p>
            <a:fld id="{9CE8A702-439D-4510-81CC-F329F08A88D8}" type="slidenum">
              <a:rPr lang="en-GB" smtClean="0"/>
              <a:t>12</a:t>
            </a:fld>
            <a:endParaRPr lang="en-GB"/>
          </a:p>
        </p:txBody>
      </p:sp>
    </p:spTree>
    <p:extLst>
      <p:ext uri="{BB962C8B-B14F-4D97-AF65-F5344CB8AC3E}">
        <p14:creationId xmlns:p14="http://schemas.microsoft.com/office/powerpoint/2010/main" val="1283986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0" i="1" u="sng" strike="noStrike" dirty="0">
                <a:solidFill>
                  <a:schemeClr val="tx1"/>
                </a:solidFill>
                <a:effectLst/>
                <a:latin typeface="+mn-lt"/>
              </a:rPr>
              <a:t>PROMPTS FOR CREATIVE THINKING</a:t>
            </a:r>
          </a:p>
          <a:p>
            <a:pPr marL="285750" indent="-285750">
              <a:buFont typeface="Arial" panose="020B0604020202020204" pitchFamily="34" charset="0"/>
              <a:buChar char="•"/>
            </a:pPr>
            <a:r>
              <a:rPr lang="en-GB" sz="1400" b="0" i="0" u="none" strike="noStrike" dirty="0">
                <a:solidFill>
                  <a:schemeClr val="tx1"/>
                </a:solidFill>
                <a:effectLst/>
                <a:latin typeface="+mn-lt"/>
              </a:rPr>
              <a:t> If there are leaves which can't be classified, what can be done? What further research could be done to help to classify them? Are there any categories not already thought of which could help?</a:t>
            </a:r>
            <a:r>
              <a:rPr lang="en-GB" sz="1400" dirty="0"/>
              <a:t> </a:t>
            </a:r>
            <a:endParaRPr lang="en-GB" sz="1400" b="0" i="0" u="sng" strike="noStrike" dirty="0">
              <a:solidFill>
                <a:schemeClr val="tx1"/>
              </a:solidFill>
              <a:effectLst/>
              <a:latin typeface="+mn-lt"/>
              <a:cs typeface="Calibri" panose="020F0502020204030204"/>
            </a:endParaRPr>
          </a:p>
          <a:p>
            <a:pPr marL="285750" indent="-285750">
              <a:buFont typeface="Arial" panose="020B0604020202020204" pitchFamily="34" charset="0"/>
              <a:buChar char="•"/>
            </a:pPr>
            <a:r>
              <a:rPr lang="en-GB" sz="1400" b="0" i="0" u="none" strike="noStrike" dirty="0">
                <a:solidFill>
                  <a:schemeClr val="tx1"/>
                </a:solidFill>
                <a:effectLst/>
                <a:latin typeface="+mn-lt"/>
              </a:rPr>
              <a:t> Students can discuss their rationale for classification, and try to agree as a group. How can any disagreement be resolved? Does it need to be resolved? Are there other examples of disagreements or debates in science?</a:t>
            </a:r>
            <a:r>
              <a:rPr lang="en-GB" sz="1400" dirty="0"/>
              <a:t> </a:t>
            </a:r>
            <a:endParaRPr lang="en-GB" sz="1400" dirty="0">
              <a:solidFill>
                <a:schemeClr val="tx1"/>
              </a:solidFill>
              <a:latin typeface="+mn-lt"/>
              <a:cs typeface="Calibri"/>
            </a:endParaRPr>
          </a:p>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13</a:t>
            </a:fld>
            <a:endParaRPr lang="en-GB"/>
          </a:p>
        </p:txBody>
      </p:sp>
    </p:spTree>
    <p:extLst>
      <p:ext uri="{BB962C8B-B14F-4D97-AF65-F5344CB8AC3E}">
        <p14:creationId xmlns:p14="http://schemas.microsoft.com/office/powerpoint/2010/main" val="1242301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14</a:t>
            </a:fld>
            <a:endParaRPr lang="en-GB"/>
          </a:p>
        </p:txBody>
      </p:sp>
    </p:spTree>
    <p:extLst>
      <p:ext uri="{BB962C8B-B14F-4D97-AF65-F5344CB8AC3E}">
        <p14:creationId xmlns:p14="http://schemas.microsoft.com/office/powerpoint/2010/main" val="601029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u="sng" dirty="0">
                <a:solidFill>
                  <a:schemeClr val="tx1"/>
                </a:solidFill>
                <a:latin typeface="+mn-lt"/>
              </a:rPr>
              <a:t>PROMPTS FOR CREATIVE THINKING:</a:t>
            </a:r>
          </a:p>
          <a:p>
            <a:r>
              <a:rPr lang="en-GB" sz="1400" b="0" i="0" u="none" strike="noStrike" dirty="0">
                <a:solidFill>
                  <a:schemeClr val="tx1"/>
                </a:solidFill>
                <a:effectLst/>
                <a:latin typeface="+mn-lt"/>
              </a:rPr>
              <a:t>Which leaves do students think will make the best stencils and why? Can they predict which characteristics will have the most visual impact? </a:t>
            </a:r>
            <a:endParaRPr lang="en-GB" sz="1400" dirty="0">
              <a:solidFill>
                <a:schemeClr val="tx1"/>
              </a:solidFill>
              <a:latin typeface="+mn-lt"/>
            </a:endParaRPr>
          </a:p>
        </p:txBody>
      </p:sp>
      <p:sp>
        <p:nvSpPr>
          <p:cNvPr id="4" name="Slide Number Placeholder 3"/>
          <p:cNvSpPr>
            <a:spLocks noGrp="1"/>
          </p:cNvSpPr>
          <p:nvPr>
            <p:ph type="sldNum" sz="quarter" idx="5"/>
          </p:nvPr>
        </p:nvSpPr>
        <p:spPr/>
        <p:txBody>
          <a:bodyPr/>
          <a:lstStyle/>
          <a:p>
            <a:fld id="{9CE8A702-439D-4510-81CC-F329F08A88D8}" type="slidenum">
              <a:rPr lang="en-GB" smtClean="0"/>
              <a:t>15</a:t>
            </a:fld>
            <a:endParaRPr lang="en-GB"/>
          </a:p>
        </p:txBody>
      </p:sp>
    </p:spTree>
    <p:extLst>
      <p:ext uri="{BB962C8B-B14F-4D97-AF65-F5344CB8AC3E}">
        <p14:creationId xmlns:p14="http://schemas.microsoft.com/office/powerpoint/2010/main" val="2002589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0" i="1" u="sng" strike="noStrike" dirty="0">
                <a:solidFill>
                  <a:schemeClr val="tx1"/>
                </a:solidFill>
                <a:effectLst/>
                <a:latin typeface="+mn-lt"/>
              </a:rPr>
              <a:t>PROMPTS FOR CREATIVE THINKING</a:t>
            </a:r>
          </a:p>
          <a:p>
            <a:pPr marL="285750" indent="-285750">
              <a:buFont typeface="Arial" panose="020B0604020202020204" pitchFamily="34" charset="0"/>
              <a:buChar char="•"/>
            </a:pPr>
            <a:r>
              <a:rPr lang="en-GB" sz="1400" b="0" i="0" u="none" strike="noStrike" dirty="0">
                <a:solidFill>
                  <a:schemeClr val="tx1"/>
                </a:solidFill>
                <a:effectLst/>
                <a:latin typeface="+mn-lt"/>
              </a:rPr>
              <a:t>Students can reflect on the outcome of their stencil print - is there anything they would do differently next time? More / less paint, spraying from a different angle, etc?</a:t>
            </a:r>
            <a:r>
              <a:rPr lang="en-GB" sz="1400" dirty="0"/>
              <a:t> </a:t>
            </a:r>
            <a:r>
              <a:rPr lang="en-GB" sz="1400" b="0" i="0" u="none" strike="noStrike" dirty="0">
                <a:solidFill>
                  <a:schemeClr val="tx1"/>
                </a:solidFill>
                <a:effectLst/>
                <a:latin typeface="+mn-lt"/>
              </a:rPr>
              <a:t> Students can try these out in further attempts.</a:t>
            </a:r>
            <a:endParaRPr lang="en-GB" sz="1400" u="sng" dirty="0">
              <a:solidFill>
                <a:schemeClr val="tx1"/>
              </a:solidFill>
              <a:latin typeface="+mn-lt"/>
              <a:cs typeface="Calibri" panose="020F0502020204030204"/>
            </a:endParaRPr>
          </a:p>
          <a:p>
            <a:pPr marL="285750" indent="-285750">
              <a:buFont typeface="Arial" panose="020B0604020202020204" pitchFamily="34" charset="0"/>
              <a:buChar char="•"/>
              <a:defRPr/>
            </a:pPr>
            <a:r>
              <a:rPr lang="en-GB" sz="1400" b="0" i="0" u="none" strike="noStrike" dirty="0">
                <a:solidFill>
                  <a:schemeClr val="tx1"/>
                </a:solidFill>
                <a:effectLst/>
                <a:latin typeface="+mn-lt"/>
              </a:rPr>
              <a:t>Discussion - were there things that students found difficult when making their prints? How did they overcome this? How can they use this learning in the future?</a:t>
            </a:r>
            <a:r>
              <a:rPr lang="en-GB" sz="1400" dirty="0"/>
              <a:t> </a:t>
            </a:r>
          </a:p>
          <a:p>
            <a:pPr marL="285750" indent="-285750">
              <a:buFont typeface="Arial" panose="020B0604020202020204" pitchFamily="34" charset="0"/>
              <a:buChar char="•"/>
              <a:defRPr/>
            </a:pPr>
            <a:endParaRPr lang="en-GB" sz="1400"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u="none" strike="noStrike" dirty="0">
                <a:solidFill>
                  <a:schemeClr val="tx1"/>
                </a:solidFill>
                <a:effectLst/>
                <a:latin typeface="+mn-lt"/>
              </a:rPr>
              <a:t>Possible Extension:</a:t>
            </a:r>
            <a:r>
              <a:rPr lang="en-GB" sz="1400" b="1" dirty="0"/>
              <a:t> </a:t>
            </a:r>
            <a:endParaRPr lang="en-GB" sz="1400" b="1" dirty="0">
              <a:solidFill>
                <a:schemeClr val="tx1"/>
              </a:solidFill>
              <a:latin typeface="+mn-lt"/>
              <a:cs typeface="Calibri"/>
            </a:endParaRPr>
          </a:p>
          <a:p>
            <a:pPr marL="0" indent="0">
              <a:buNone/>
            </a:pPr>
            <a:r>
              <a:rPr lang="en-GB" sz="1400" b="0" i="0" u="none" strike="noStrike" dirty="0">
                <a:solidFill>
                  <a:schemeClr val="tx1"/>
                </a:solidFill>
                <a:effectLst/>
                <a:latin typeface="+mn-lt"/>
              </a:rPr>
              <a:t>After the art activity has been completed, re-create the sorting circles, this time showcasing the artwork you have produced.</a:t>
            </a:r>
            <a:endParaRPr lang="en-GB" sz="1400" b="0" i="0" u="none" strike="noStrike" dirty="0">
              <a:solidFill>
                <a:schemeClr val="tx1"/>
              </a:solidFill>
              <a:effectLst/>
              <a:latin typeface="+mn-lt"/>
              <a:cs typeface="Calibri"/>
            </a:endParaRPr>
          </a:p>
          <a:p>
            <a:r>
              <a:rPr lang="en-GB" sz="1400" b="0" i="0" u="none" strike="noStrike" dirty="0">
                <a:solidFill>
                  <a:schemeClr val="tx1"/>
                </a:solidFill>
                <a:effectLst/>
                <a:latin typeface="+mn-lt"/>
              </a:rPr>
              <a:t>Add speech bubbles to say which leaves made the best stencils and why you made the classification decisions you did.</a:t>
            </a:r>
            <a:r>
              <a:rPr lang="en-GB" sz="1400" dirty="0"/>
              <a:t> </a:t>
            </a:r>
            <a:endParaRPr lang="en-GB" sz="1400" b="0" i="0" u="none" strike="noStrike" dirty="0">
              <a:solidFill>
                <a:schemeClr val="tx1"/>
              </a:solidFill>
              <a:effectLst/>
              <a:latin typeface="+mn-lt"/>
              <a:cs typeface="Calibri"/>
            </a:endParaRPr>
          </a:p>
          <a:p>
            <a:pPr marL="0" indent="0">
              <a:buNone/>
            </a:pPr>
            <a:r>
              <a:rPr lang="en-GB" sz="1400" b="0" i="0" u="none" strike="noStrike" dirty="0">
                <a:solidFill>
                  <a:schemeClr val="tx1"/>
                </a:solidFill>
                <a:effectLst/>
                <a:latin typeface="+mn-lt"/>
                <a:cs typeface="Calibri"/>
              </a:rPr>
              <a:t>Create your very </a:t>
            </a:r>
            <a:r>
              <a:rPr lang="en-GB" sz="1400" dirty="0">
                <a:solidFill>
                  <a:schemeClr val="tx1"/>
                </a:solidFill>
                <a:latin typeface="+mn-lt"/>
                <a:cs typeface="Calibri"/>
              </a:rPr>
              <a:t>own </a:t>
            </a:r>
            <a:r>
              <a:rPr lang="en-GB" sz="1400" b="0" i="0" u="none" strike="noStrike" dirty="0">
                <a:solidFill>
                  <a:schemeClr val="tx1"/>
                </a:solidFill>
                <a:effectLst/>
                <a:latin typeface="+mn-lt"/>
                <a:cs typeface="Calibri"/>
              </a:rPr>
              <a:t>exhibition wall display!</a:t>
            </a:r>
            <a:r>
              <a:rPr lang="en-GB" sz="1400" dirty="0">
                <a:solidFill>
                  <a:schemeClr val="tx1"/>
                </a:solidFill>
                <a:latin typeface="+mn-lt"/>
              </a:rPr>
              <a:t> </a:t>
            </a:r>
            <a:endParaRPr lang="en-GB" sz="1400" dirty="0">
              <a:solidFill>
                <a:schemeClr val="tx1"/>
              </a:solidFill>
              <a:latin typeface="+mn-lt"/>
              <a:cs typeface="Calibri"/>
            </a:endParaRPr>
          </a:p>
          <a:p>
            <a:endParaRPr lang="en-GB" b="1" dirty="0"/>
          </a:p>
        </p:txBody>
      </p:sp>
      <p:sp>
        <p:nvSpPr>
          <p:cNvPr id="4" name="Slide Number Placeholder 3"/>
          <p:cNvSpPr>
            <a:spLocks noGrp="1"/>
          </p:cNvSpPr>
          <p:nvPr>
            <p:ph type="sldNum" sz="quarter" idx="5"/>
          </p:nvPr>
        </p:nvSpPr>
        <p:spPr/>
        <p:txBody>
          <a:bodyPr/>
          <a:lstStyle/>
          <a:p>
            <a:fld id="{9CE8A702-439D-4510-81CC-F329F08A88D8}" type="slidenum">
              <a:rPr lang="en-GB" smtClean="0"/>
              <a:t>16</a:t>
            </a:fld>
            <a:endParaRPr lang="en-GB"/>
          </a:p>
        </p:txBody>
      </p:sp>
    </p:spTree>
    <p:extLst>
      <p:ext uri="{BB962C8B-B14F-4D97-AF65-F5344CB8AC3E}">
        <p14:creationId xmlns:p14="http://schemas.microsoft.com/office/powerpoint/2010/main" val="1368567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b="0" i="0" u="none" strike="noStrike">
              <a:solidFill>
                <a:srgbClr val="000000"/>
              </a:solidFill>
              <a:effectLst/>
              <a:latin typeface="Arial" panose="020B0604020202020204" pitchFamily="34" charset="0"/>
            </a:endParaRPr>
          </a:p>
          <a:p>
            <a:endParaRPr lang="en-GB" sz="1200" b="0" i="0" u="none" strike="noStrike">
              <a:solidFill>
                <a:srgbClr val="000000"/>
              </a:solidFill>
              <a:effectLst/>
            </a:endParaRPr>
          </a:p>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17</a:t>
            </a:fld>
            <a:endParaRPr lang="en-GB"/>
          </a:p>
        </p:txBody>
      </p:sp>
    </p:spTree>
    <p:extLst>
      <p:ext uri="{BB962C8B-B14F-4D97-AF65-F5344CB8AC3E}">
        <p14:creationId xmlns:p14="http://schemas.microsoft.com/office/powerpoint/2010/main" val="1704066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18</a:t>
            </a:fld>
            <a:endParaRPr lang="en-GB"/>
          </a:p>
        </p:txBody>
      </p:sp>
    </p:spTree>
    <p:extLst>
      <p:ext uri="{BB962C8B-B14F-4D97-AF65-F5344CB8AC3E}">
        <p14:creationId xmlns:p14="http://schemas.microsoft.com/office/powerpoint/2010/main" val="3497333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19</a:t>
            </a:fld>
            <a:endParaRPr lang="en-GB"/>
          </a:p>
        </p:txBody>
      </p:sp>
    </p:spTree>
    <p:extLst>
      <p:ext uri="{BB962C8B-B14F-4D97-AF65-F5344CB8AC3E}">
        <p14:creationId xmlns:p14="http://schemas.microsoft.com/office/powerpoint/2010/main" val="3899740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245E-21D5-48DE-B85F-A714774AFD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BD58142-874D-4929-89C9-FBDD9C45FC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AC2252-3079-4020-A140-32CA295F731A}"/>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ADCF53AD-1486-4F54-9814-0CADD6273E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E09343-E18B-4A76-A458-96913542DB22}"/>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4165743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8B8DA-E4FA-4C2C-9D42-6A08D563DF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25F044-EAA5-4939-AFF6-2DB5AC95BA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1B0862-09D6-43CB-9DAA-DA92C2ABEA9D}"/>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B18B5C60-97A0-4C29-8FF6-4C864EA2B0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029916-B773-4084-8526-015C850C1B90}"/>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734105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8DA27-EC5E-4757-8E37-F0A43948EB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11C9FBB-714B-4ECF-887F-48F98B4EC7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EEBD2-E217-4BC2-A5A7-63D2E2027DCA}"/>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30189D30-04A5-42C7-87E5-8D69F8DF96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6B2F19-3DEA-4A79-87CB-6E382DD41A2A}"/>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779004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49B1-7C19-4314-8BAA-7A7C2E5AB2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9ED0C8-5091-4AD5-9764-C55D8E19AA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1AB9CD-0F77-46A4-BF75-EC61C11450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BA34AFC-F63B-40F6-B266-0B097A7BFCCE}"/>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6" name="Footer Placeholder 5">
            <a:extLst>
              <a:ext uri="{FF2B5EF4-FFF2-40B4-BE49-F238E27FC236}">
                <a16:creationId xmlns:a16="http://schemas.microsoft.com/office/drawing/2014/main" id="{C897E38C-C24E-4146-84DE-CFE446AA23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06E5D8-02CE-481D-83DD-B83B721D5072}"/>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010762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19C2F-D7ED-4864-AAD3-76B5B74BF30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70D706-C0AE-49BD-AD76-28607CACE7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2D1156-845D-46CD-9891-18682E5137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1A6C839-BD61-4B35-BE90-081FB47987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A5E6CD-D139-4B78-9EBD-5464C088A2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00E9BC-90A9-4EA6-9795-F66719564DA1}"/>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8" name="Footer Placeholder 7">
            <a:extLst>
              <a:ext uri="{FF2B5EF4-FFF2-40B4-BE49-F238E27FC236}">
                <a16:creationId xmlns:a16="http://schemas.microsoft.com/office/drawing/2014/main" id="{30CD0C5E-C134-4DE7-86C8-23B9EC2DEEF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997DAFD-AC88-4A52-8043-AFF5F04BACDC}"/>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15657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E4AE0-A42D-4D8B-80B6-0121562C12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8B76441-527B-4A82-93A9-5D66F3A710F6}"/>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4" name="Footer Placeholder 3">
            <a:extLst>
              <a:ext uri="{FF2B5EF4-FFF2-40B4-BE49-F238E27FC236}">
                <a16:creationId xmlns:a16="http://schemas.microsoft.com/office/drawing/2014/main" id="{35AEF6CE-B2CE-4858-95B5-426EF62488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0AC4EBB-F764-438A-8117-9FAA250C67A5}"/>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999751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BF68FB-875A-49FF-860D-794B617804F9}"/>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3" name="Footer Placeholder 2">
            <a:extLst>
              <a:ext uri="{FF2B5EF4-FFF2-40B4-BE49-F238E27FC236}">
                <a16:creationId xmlns:a16="http://schemas.microsoft.com/office/drawing/2014/main" id="{780D5695-B111-4BF8-B3B8-B7ACB05DB55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604D001-1F16-495D-88B7-3DBCBCA6E407}"/>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447791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98F-03F7-4424-B7E8-3ACF9DBAB8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C1B64D6-A0DE-4EE3-842C-BF77F0D5B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341259-E018-4EC0-9A5A-89891DDBA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F764BE-08CB-41B9-8F8E-EB5CEE6A406F}"/>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6" name="Footer Placeholder 5">
            <a:extLst>
              <a:ext uri="{FF2B5EF4-FFF2-40B4-BE49-F238E27FC236}">
                <a16:creationId xmlns:a16="http://schemas.microsoft.com/office/drawing/2014/main" id="{1D82ACDF-F4D1-44F3-9ED4-79BB8F245B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86A4DF-4BD6-4AAA-BEDA-35EAB64A7665}"/>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860010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584A0-8BA2-4FD6-8C3B-7D2E0F641B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C5F52A-54F0-47FF-830E-E465047559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33DDBFE-2712-49E8-91BD-84D5EA0DE6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E47157-DBD1-4BF5-A67E-CA613E29F610}"/>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6" name="Footer Placeholder 5">
            <a:extLst>
              <a:ext uri="{FF2B5EF4-FFF2-40B4-BE49-F238E27FC236}">
                <a16:creationId xmlns:a16="http://schemas.microsoft.com/office/drawing/2014/main" id="{DBF2CC1C-2A9B-4C03-8F38-B919465C44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DF3080-FD32-40C7-97C8-BC9EDB416608}"/>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2644019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2D64A-5791-44BB-9715-95FCCB64C0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9BE355-016F-4C6D-A526-9EC620EDFA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40DBA1-787C-4B00-8CF0-F5344625F6B1}"/>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E4580425-277B-4603-AF51-B723FEDE07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D0E0CF-15E4-4F42-976D-4EB0166F6174}"/>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4265457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7AB6CB-D6F4-4D5C-8FBE-3F7B917CA6A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0474F4-AAE5-482F-B789-89038573E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9E3EEC-85A2-45F1-AEF9-F1DE8EF8B3D8}"/>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827A40D6-F25D-4063-94EE-B695C29819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D4AB7A-AFE2-4C1C-A14C-75CCF18A71CE}"/>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829674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3066EE-19EF-43EC-BEDD-E0F6A838B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857620-858D-42BB-9600-49CA627FF8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A192E5-10EB-43E1-A46E-E7E8A84BC1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B1A42EE6-F1D7-413E-A070-3BA90CEBAE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A061974-679E-476B-8E28-A036685E32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BBD08B-F500-485E-9B76-6053A6B205FD}" type="slidenum">
              <a:rPr lang="en-GB" smtClean="0"/>
              <a:t>‹#›</a:t>
            </a:fld>
            <a:endParaRPr lang="en-GB"/>
          </a:p>
        </p:txBody>
      </p:sp>
    </p:spTree>
    <p:extLst>
      <p:ext uri="{BB962C8B-B14F-4D97-AF65-F5344CB8AC3E}">
        <p14:creationId xmlns:p14="http://schemas.microsoft.com/office/powerpoint/2010/main" val="2458878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sites.barbican.org.uk/teacherslab/"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32.png"/><Relationship Id="rId5" Type="http://schemas.openxmlformats.org/officeDocument/2006/relationships/image" Target="../media/image27.png"/><Relationship Id="rId10" Type="http://schemas.openxmlformats.org/officeDocument/2006/relationships/image" Target="../media/image31.png"/><Relationship Id="rId4" Type="http://schemas.openxmlformats.org/officeDocument/2006/relationships/image" Target="../media/image26.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8.png"/><Relationship Id="rId3" Type="http://schemas.openxmlformats.org/officeDocument/2006/relationships/image" Target="../media/image31.png"/><Relationship Id="rId7" Type="http://schemas.openxmlformats.org/officeDocument/2006/relationships/image" Target="../media/image36.png"/><Relationship Id="rId12"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37.png"/><Relationship Id="rId5" Type="http://schemas.openxmlformats.org/officeDocument/2006/relationships/image" Target="../media/image4.png"/><Relationship Id="rId10" Type="http://schemas.openxmlformats.org/officeDocument/2006/relationships/image" Target="../media/image10.png"/><Relationship Id="rId4" Type="http://schemas.openxmlformats.org/officeDocument/2006/relationships/image" Target="../media/image32.png"/><Relationship Id="rId9" Type="http://schemas.openxmlformats.org/officeDocument/2006/relationships/image" Target="../media/image27.png"/><Relationship Id="rId1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5.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hyperlink" Target="https://www.lorenzomanuelduran.com/en/Artwork/"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jamesbruntartist.co.uk/" TargetMode="External"/><Relationship Id="rId5" Type="http://schemas.openxmlformats.org/officeDocument/2006/relationships/hyperlink" Target="https://goldsworthy.cc.gla.ac.uk/" TargetMode="Externa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openxmlformats.org/officeDocument/2006/relationships/hyperlink" Target="https://www.researchgate.net/publication/305218451_A_Five_Dimensional_Model_of_Creativity_and_its_Assessment_in_Schools" TargetMode="External"/><Relationship Id="rId7"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groundworkgallery.com/exhibitions-about-environment/virtual-tour/" TargetMode="External"/><Relationship Id="rId5" Type="http://schemas.openxmlformats.org/officeDocument/2006/relationships/hyperlink" Target="https://nnfestival.org.uk/festival-bridge/schools-education/resource-bank/" TargetMode="External"/><Relationship Id="rId4" Type="http://schemas.openxmlformats.org/officeDocument/2006/relationships/hyperlink" Target="https://www.thomastallisschool.com/tallis-habit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AB76C3-29DE-4474-8519-D6A90E7D61BF}"/>
              </a:ext>
            </a:extLst>
          </p:cNvPr>
          <p:cNvSpPr/>
          <p:nvPr/>
        </p:nvSpPr>
        <p:spPr>
          <a:xfrm>
            <a:off x="-2117" y="-2117"/>
            <a:ext cx="12382499" cy="1479126"/>
          </a:xfrm>
          <a:prstGeom prst="rect">
            <a:avLst/>
          </a:prstGeom>
          <a:solidFill>
            <a:srgbClr val="EDE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A37A5F-3668-4999-8ACD-C192EE22F14E}"/>
              </a:ext>
            </a:extLst>
          </p:cNvPr>
          <p:cNvSpPr>
            <a:spLocks noGrp="1"/>
          </p:cNvSpPr>
          <p:nvPr>
            <p:ph type="title"/>
          </p:nvPr>
        </p:nvSpPr>
        <p:spPr>
          <a:xfrm>
            <a:off x="848360" y="599757"/>
            <a:ext cx="10292080" cy="830945"/>
          </a:xfrm>
        </p:spPr>
        <p:txBody>
          <a:bodyPr>
            <a:normAutofit/>
          </a:bodyPr>
          <a:lstStyle/>
          <a:p>
            <a:pPr algn="ctr"/>
            <a:r>
              <a:rPr lang="en-GB" sz="3200" dirty="0">
                <a:latin typeface="FuturaSB-Bold" panose="02000504050000020003" pitchFamily="2" charset="0"/>
                <a:ea typeface="+mn-ea"/>
                <a:cs typeface="+mn-cs"/>
              </a:rPr>
              <a:t>Teacher Lab</a:t>
            </a:r>
            <a:endParaRPr lang="en-US" sz="3600" dirty="0">
              <a:latin typeface="FuturaSB-Bold" panose="02000504050000020003" pitchFamily="2" charset="0"/>
              <a:ea typeface="+mn-ea"/>
              <a:cs typeface="Calibri Light" panose="020F0302020204030204"/>
            </a:endParaRPr>
          </a:p>
        </p:txBody>
      </p:sp>
      <p:sp>
        <p:nvSpPr>
          <p:cNvPr id="3" name="Content Placeholder 2">
            <a:extLst>
              <a:ext uri="{FF2B5EF4-FFF2-40B4-BE49-F238E27FC236}">
                <a16:creationId xmlns:a16="http://schemas.microsoft.com/office/drawing/2014/main" id="{15B38651-D1BA-488F-881B-334EFA16BBA1}"/>
              </a:ext>
            </a:extLst>
          </p:cNvPr>
          <p:cNvSpPr>
            <a:spLocks noGrp="1"/>
          </p:cNvSpPr>
          <p:nvPr>
            <p:ph idx="1"/>
          </p:nvPr>
        </p:nvSpPr>
        <p:spPr>
          <a:xfrm>
            <a:off x="848360" y="4238549"/>
            <a:ext cx="10515600" cy="635222"/>
          </a:xfrm>
        </p:spPr>
        <p:txBody>
          <a:bodyPr vert="horz" lIns="91440" tIns="45720" rIns="91440" bIns="45720" rtlCol="0" anchor="t">
            <a:normAutofit/>
          </a:bodyPr>
          <a:lstStyle/>
          <a:p>
            <a:pPr marL="0" indent="0" algn="ctr">
              <a:buNone/>
            </a:pPr>
            <a:r>
              <a:rPr lang="en-GB" sz="2000" b="1">
                <a:latin typeface="Ink Free" panose="03080402000500000000" pitchFamily="66" charset="0"/>
              </a:rPr>
              <a:t>YEAR ONE Teaching </a:t>
            </a:r>
            <a:r>
              <a:rPr lang="en-GB" sz="2000" b="1" dirty="0">
                <a:latin typeface="Ink Free" panose="03080402000500000000" pitchFamily="66" charset="0"/>
              </a:rPr>
              <a:t>Resource – Slides and Notes</a:t>
            </a:r>
            <a:endParaRPr lang="en-US" b="1" dirty="0">
              <a:latin typeface="Ink Free" panose="03080402000500000000" pitchFamily="66" charset="0"/>
            </a:endParaRPr>
          </a:p>
          <a:p>
            <a:pPr marL="0" indent="0" algn="ctr">
              <a:buNone/>
            </a:pPr>
            <a:endParaRPr lang="en-GB" sz="2000" dirty="0">
              <a:cs typeface="Calibri" panose="020F0502020204030204"/>
            </a:endParaRPr>
          </a:p>
          <a:p>
            <a:pPr marL="0" indent="0">
              <a:buNone/>
            </a:pPr>
            <a:endParaRPr lang="en-GB" sz="2000" dirty="0">
              <a:highlight>
                <a:srgbClr val="FFFF00"/>
              </a:highlight>
              <a:cs typeface="Calibri"/>
            </a:endParaRPr>
          </a:p>
          <a:p>
            <a:pPr marL="0" indent="0">
              <a:buNone/>
            </a:pPr>
            <a:endParaRPr lang="en-GB" sz="2000" dirty="0">
              <a:highlight>
                <a:srgbClr val="FFFF00"/>
              </a:highlight>
            </a:endParaRPr>
          </a:p>
        </p:txBody>
      </p:sp>
      <p:pic>
        <p:nvPicPr>
          <p:cNvPr id="9" name="Picture 9" descr="Text&#10;&#10;Description automatically generated">
            <a:extLst>
              <a:ext uri="{FF2B5EF4-FFF2-40B4-BE49-F238E27FC236}">
                <a16:creationId xmlns:a16="http://schemas.microsoft.com/office/drawing/2014/main" id="{20F0750A-F41C-49E5-83F0-918C23D110B7}"/>
              </a:ext>
            </a:extLst>
          </p:cNvPr>
          <p:cNvPicPr>
            <a:picLocks noChangeAspect="1"/>
          </p:cNvPicPr>
          <p:nvPr/>
        </p:nvPicPr>
        <p:blipFill>
          <a:blip r:embed="rId3"/>
          <a:stretch>
            <a:fillRect/>
          </a:stretch>
        </p:blipFill>
        <p:spPr>
          <a:xfrm>
            <a:off x="706120" y="2229554"/>
            <a:ext cx="10779760" cy="1708939"/>
          </a:xfrm>
          <a:prstGeom prst="rect">
            <a:avLst/>
          </a:prstGeom>
        </p:spPr>
      </p:pic>
      <p:pic>
        <p:nvPicPr>
          <p:cNvPr id="12" name="Picture 12">
            <a:extLst>
              <a:ext uri="{FF2B5EF4-FFF2-40B4-BE49-F238E27FC236}">
                <a16:creationId xmlns:a16="http://schemas.microsoft.com/office/drawing/2014/main" id="{DA917A5F-B861-426D-A97C-14969A64C047}"/>
              </a:ext>
            </a:extLst>
          </p:cNvPr>
          <p:cNvPicPr>
            <a:picLocks noChangeAspect="1"/>
          </p:cNvPicPr>
          <p:nvPr/>
        </p:nvPicPr>
        <p:blipFill>
          <a:blip r:embed="rId4"/>
          <a:stretch>
            <a:fillRect/>
          </a:stretch>
        </p:blipFill>
        <p:spPr>
          <a:xfrm rot="2220000">
            <a:off x="1564641" y="-382246"/>
            <a:ext cx="1361440" cy="855930"/>
          </a:xfrm>
          <a:prstGeom prst="rect">
            <a:avLst/>
          </a:prstGeom>
        </p:spPr>
      </p:pic>
      <p:pic>
        <p:nvPicPr>
          <p:cNvPr id="13" name="Picture 13" descr="A picture containing logo&#10;&#10;Description automatically generated">
            <a:extLst>
              <a:ext uri="{FF2B5EF4-FFF2-40B4-BE49-F238E27FC236}">
                <a16:creationId xmlns:a16="http://schemas.microsoft.com/office/drawing/2014/main" id="{833AEB45-2DAD-4D4C-9EC8-53AB3C393C2D}"/>
              </a:ext>
            </a:extLst>
          </p:cNvPr>
          <p:cNvPicPr>
            <a:picLocks noChangeAspect="1"/>
          </p:cNvPicPr>
          <p:nvPr/>
        </p:nvPicPr>
        <p:blipFill>
          <a:blip r:embed="rId5"/>
          <a:stretch>
            <a:fillRect/>
          </a:stretch>
        </p:blipFill>
        <p:spPr>
          <a:xfrm>
            <a:off x="10011846" y="335902"/>
            <a:ext cx="1524000" cy="930921"/>
          </a:xfrm>
          <a:prstGeom prst="rect">
            <a:avLst/>
          </a:prstGeom>
        </p:spPr>
      </p:pic>
      <p:pic>
        <p:nvPicPr>
          <p:cNvPr id="14" name="Picture 14" descr="Logo&#10;&#10;Description automatically generated">
            <a:extLst>
              <a:ext uri="{FF2B5EF4-FFF2-40B4-BE49-F238E27FC236}">
                <a16:creationId xmlns:a16="http://schemas.microsoft.com/office/drawing/2014/main" id="{66BB027B-2A69-4CC1-B2F4-CC1BB74C1E45}"/>
              </a:ext>
            </a:extLst>
          </p:cNvPr>
          <p:cNvPicPr>
            <a:picLocks noChangeAspect="1"/>
          </p:cNvPicPr>
          <p:nvPr/>
        </p:nvPicPr>
        <p:blipFill>
          <a:blip r:embed="rId6"/>
          <a:stretch>
            <a:fillRect/>
          </a:stretch>
        </p:blipFill>
        <p:spPr>
          <a:xfrm rot="9600000">
            <a:off x="-63870" y="-294640"/>
            <a:ext cx="879580" cy="1330960"/>
          </a:xfrm>
          <a:prstGeom prst="rect">
            <a:avLst/>
          </a:prstGeom>
        </p:spPr>
      </p:pic>
      <p:pic>
        <p:nvPicPr>
          <p:cNvPr id="17" name="Picture 17" descr="A picture containing logo&#10;&#10;Description automatically generated">
            <a:extLst>
              <a:ext uri="{FF2B5EF4-FFF2-40B4-BE49-F238E27FC236}">
                <a16:creationId xmlns:a16="http://schemas.microsoft.com/office/drawing/2014/main" id="{FB021A7E-43E2-4429-9B84-7FEE8590FC9B}"/>
              </a:ext>
            </a:extLst>
          </p:cNvPr>
          <p:cNvPicPr>
            <a:picLocks noChangeAspect="1"/>
          </p:cNvPicPr>
          <p:nvPr/>
        </p:nvPicPr>
        <p:blipFill>
          <a:blip r:embed="rId7"/>
          <a:stretch>
            <a:fillRect/>
          </a:stretch>
        </p:blipFill>
        <p:spPr>
          <a:xfrm>
            <a:off x="894080" y="415768"/>
            <a:ext cx="1209040" cy="1383345"/>
          </a:xfrm>
          <a:prstGeom prst="rect">
            <a:avLst/>
          </a:prstGeom>
        </p:spPr>
      </p:pic>
      <p:pic>
        <p:nvPicPr>
          <p:cNvPr id="18" name="Picture 18">
            <a:extLst>
              <a:ext uri="{FF2B5EF4-FFF2-40B4-BE49-F238E27FC236}">
                <a16:creationId xmlns:a16="http://schemas.microsoft.com/office/drawing/2014/main" id="{6E9FA610-99C9-4F98-ACD3-26E93349DDAF}"/>
              </a:ext>
            </a:extLst>
          </p:cNvPr>
          <p:cNvPicPr>
            <a:picLocks noChangeAspect="1"/>
          </p:cNvPicPr>
          <p:nvPr/>
        </p:nvPicPr>
        <p:blipFill>
          <a:blip r:embed="rId8"/>
          <a:stretch>
            <a:fillRect/>
          </a:stretch>
        </p:blipFill>
        <p:spPr>
          <a:xfrm rot="1200000">
            <a:off x="8900160" y="440419"/>
            <a:ext cx="1463040" cy="1354361"/>
          </a:xfrm>
          <a:prstGeom prst="rect">
            <a:avLst/>
          </a:prstGeom>
        </p:spPr>
      </p:pic>
      <p:pic>
        <p:nvPicPr>
          <p:cNvPr id="23" name="Picture 23" descr="Logo&#10;&#10;Description automatically generated">
            <a:extLst>
              <a:ext uri="{FF2B5EF4-FFF2-40B4-BE49-F238E27FC236}">
                <a16:creationId xmlns:a16="http://schemas.microsoft.com/office/drawing/2014/main" id="{DB3EE0A3-ADFC-406D-B45E-67CE9E3E8AC5}"/>
              </a:ext>
            </a:extLst>
          </p:cNvPr>
          <p:cNvPicPr>
            <a:picLocks noChangeAspect="1"/>
          </p:cNvPicPr>
          <p:nvPr/>
        </p:nvPicPr>
        <p:blipFill>
          <a:blip r:embed="rId9"/>
          <a:stretch>
            <a:fillRect/>
          </a:stretch>
        </p:blipFill>
        <p:spPr>
          <a:xfrm>
            <a:off x="6161705" y="5618858"/>
            <a:ext cx="2550961" cy="520927"/>
          </a:xfrm>
          <a:prstGeom prst="rect">
            <a:avLst/>
          </a:prstGeom>
        </p:spPr>
      </p:pic>
      <p:pic>
        <p:nvPicPr>
          <p:cNvPr id="25" name="Picture 25" descr="Logo, company name&#10;&#10;Description automatically generated">
            <a:extLst>
              <a:ext uri="{FF2B5EF4-FFF2-40B4-BE49-F238E27FC236}">
                <a16:creationId xmlns:a16="http://schemas.microsoft.com/office/drawing/2014/main" id="{A4555926-CB65-4467-9F21-C34E0DAD303B}"/>
              </a:ext>
            </a:extLst>
          </p:cNvPr>
          <p:cNvPicPr>
            <a:picLocks noChangeAspect="1"/>
          </p:cNvPicPr>
          <p:nvPr/>
        </p:nvPicPr>
        <p:blipFill>
          <a:blip r:embed="rId10"/>
          <a:stretch>
            <a:fillRect/>
          </a:stretch>
        </p:blipFill>
        <p:spPr>
          <a:xfrm>
            <a:off x="3930402" y="5554376"/>
            <a:ext cx="1818640" cy="585409"/>
          </a:xfrm>
          <a:prstGeom prst="rect">
            <a:avLst/>
          </a:prstGeom>
        </p:spPr>
      </p:pic>
      <p:pic>
        <p:nvPicPr>
          <p:cNvPr id="26" name="Picture 26" descr="Logo&#10;&#10;Description automatically generated">
            <a:extLst>
              <a:ext uri="{FF2B5EF4-FFF2-40B4-BE49-F238E27FC236}">
                <a16:creationId xmlns:a16="http://schemas.microsoft.com/office/drawing/2014/main" id="{9E91BA5D-544F-415B-BE82-EBCA1C5F4C7F}"/>
              </a:ext>
            </a:extLst>
          </p:cNvPr>
          <p:cNvPicPr>
            <a:picLocks noChangeAspect="1"/>
          </p:cNvPicPr>
          <p:nvPr/>
        </p:nvPicPr>
        <p:blipFill>
          <a:blip r:embed="rId11"/>
          <a:stretch>
            <a:fillRect/>
          </a:stretch>
        </p:blipFill>
        <p:spPr>
          <a:xfrm>
            <a:off x="1567232" y="5364101"/>
            <a:ext cx="2092960" cy="854198"/>
          </a:xfrm>
          <a:prstGeom prst="rect">
            <a:avLst/>
          </a:prstGeom>
        </p:spPr>
      </p:pic>
      <p:pic>
        <p:nvPicPr>
          <p:cNvPr id="27" name="Picture 27">
            <a:extLst>
              <a:ext uri="{FF2B5EF4-FFF2-40B4-BE49-F238E27FC236}">
                <a16:creationId xmlns:a16="http://schemas.microsoft.com/office/drawing/2014/main" id="{41A8B77F-8A47-40B6-A2FA-2418EA10AB62}"/>
              </a:ext>
            </a:extLst>
          </p:cNvPr>
          <p:cNvPicPr>
            <a:picLocks noChangeAspect="1"/>
          </p:cNvPicPr>
          <p:nvPr/>
        </p:nvPicPr>
        <p:blipFill>
          <a:blip r:embed="rId12"/>
          <a:stretch>
            <a:fillRect/>
          </a:stretch>
        </p:blipFill>
        <p:spPr>
          <a:xfrm rot="11460000">
            <a:off x="2981730" y="-406400"/>
            <a:ext cx="985981" cy="1554480"/>
          </a:xfrm>
          <a:prstGeom prst="rect">
            <a:avLst/>
          </a:prstGeom>
        </p:spPr>
      </p:pic>
      <p:pic>
        <p:nvPicPr>
          <p:cNvPr id="28" name="Picture 28">
            <a:extLst>
              <a:ext uri="{FF2B5EF4-FFF2-40B4-BE49-F238E27FC236}">
                <a16:creationId xmlns:a16="http://schemas.microsoft.com/office/drawing/2014/main" id="{5297DCB2-3DA0-4D03-8EE6-1921E31A685F}"/>
              </a:ext>
            </a:extLst>
          </p:cNvPr>
          <p:cNvPicPr>
            <a:picLocks noChangeAspect="1"/>
          </p:cNvPicPr>
          <p:nvPr/>
        </p:nvPicPr>
        <p:blipFill>
          <a:blip r:embed="rId13"/>
          <a:stretch>
            <a:fillRect/>
          </a:stretch>
        </p:blipFill>
        <p:spPr>
          <a:xfrm rot="12240000">
            <a:off x="11401279" y="-352404"/>
            <a:ext cx="1198880" cy="1042791"/>
          </a:xfrm>
          <a:prstGeom prst="rect">
            <a:avLst/>
          </a:prstGeom>
        </p:spPr>
      </p:pic>
      <p:pic>
        <p:nvPicPr>
          <p:cNvPr id="29" name="Picture 29">
            <a:extLst>
              <a:ext uri="{FF2B5EF4-FFF2-40B4-BE49-F238E27FC236}">
                <a16:creationId xmlns:a16="http://schemas.microsoft.com/office/drawing/2014/main" id="{6014847D-2FA2-466E-BEB4-BFCC297416AA}"/>
              </a:ext>
            </a:extLst>
          </p:cNvPr>
          <p:cNvPicPr>
            <a:picLocks noChangeAspect="1"/>
          </p:cNvPicPr>
          <p:nvPr/>
        </p:nvPicPr>
        <p:blipFill>
          <a:blip r:embed="rId14"/>
          <a:stretch>
            <a:fillRect/>
          </a:stretch>
        </p:blipFill>
        <p:spPr>
          <a:xfrm rot="10080000">
            <a:off x="8107680" y="-215530"/>
            <a:ext cx="914400" cy="1254020"/>
          </a:xfrm>
          <a:prstGeom prst="rect">
            <a:avLst/>
          </a:prstGeom>
        </p:spPr>
      </p:pic>
      <p:pic>
        <p:nvPicPr>
          <p:cNvPr id="4" name="Picture 4" descr="Logo&#10;&#10;Description automatically generated">
            <a:extLst>
              <a:ext uri="{FF2B5EF4-FFF2-40B4-BE49-F238E27FC236}">
                <a16:creationId xmlns:a16="http://schemas.microsoft.com/office/drawing/2014/main" id="{1EC82382-D180-4A48-9DB2-629D9B6C1DA4}"/>
              </a:ext>
            </a:extLst>
          </p:cNvPr>
          <p:cNvPicPr>
            <a:picLocks noChangeAspect="1"/>
          </p:cNvPicPr>
          <p:nvPr/>
        </p:nvPicPr>
        <p:blipFill>
          <a:blip r:embed="rId15"/>
          <a:stretch>
            <a:fillRect/>
          </a:stretch>
        </p:blipFill>
        <p:spPr>
          <a:xfrm>
            <a:off x="8895080" y="5408813"/>
            <a:ext cx="1473200" cy="764774"/>
          </a:xfrm>
          <a:prstGeom prst="rect">
            <a:avLst/>
          </a:prstGeom>
        </p:spPr>
      </p:pic>
    </p:spTree>
    <p:extLst>
      <p:ext uri="{BB962C8B-B14F-4D97-AF65-F5344CB8AC3E}">
        <p14:creationId xmlns:p14="http://schemas.microsoft.com/office/powerpoint/2010/main" val="2437389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857C8-4FA1-40D8-BDE9-7CCEB1D33E79}"/>
              </a:ext>
            </a:extLst>
          </p:cNvPr>
          <p:cNvSpPr>
            <a:spLocks noGrp="1"/>
          </p:cNvSpPr>
          <p:nvPr>
            <p:ph type="title"/>
          </p:nvPr>
        </p:nvSpPr>
        <p:spPr>
          <a:xfrm>
            <a:off x="1833880" y="593187"/>
            <a:ext cx="9509760" cy="827391"/>
          </a:xfrm>
          <a:ln>
            <a:noFill/>
          </a:ln>
        </p:spPr>
        <p:txBody>
          <a:bodyPr>
            <a:normAutofit/>
          </a:bodyPr>
          <a:lstStyle/>
          <a:p>
            <a:r>
              <a:rPr lang="en-GB" sz="3200" b="1" dirty="0">
                <a:solidFill>
                  <a:srgbClr val="7070DA"/>
                </a:solidFill>
                <a:latin typeface="Ink Free"/>
                <a:ea typeface="+mn-ea"/>
                <a:cs typeface="+mn-cs"/>
              </a:rPr>
              <a:t>Contents</a:t>
            </a:r>
          </a:p>
        </p:txBody>
      </p:sp>
      <p:pic>
        <p:nvPicPr>
          <p:cNvPr id="4" name="Picture 4" descr="A picture containing text&#10;&#10;Description automatically generated">
            <a:extLst>
              <a:ext uri="{FF2B5EF4-FFF2-40B4-BE49-F238E27FC236}">
                <a16:creationId xmlns:a16="http://schemas.microsoft.com/office/drawing/2014/main" id="{6538FB0E-2C38-4B4F-8DF2-D1CD9D9804C9}"/>
              </a:ext>
            </a:extLst>
          </p:cNvPr>
          <p:cNvPicPr>
            <a:picLocks noChangeAspect="1"/>
          </p:cNvPicPr>
          <p:nvPr/>
        </p:nvPicPr>
        <p:blipFill rotWithShape="1">
          <a:blip r:embed="rId3"/>
          <a:srcRect l="41593" r="-885"/>
          <a:stretch/>
        </p:blipFill>
        <p:spPr>
          <a:xfrm>
            <a:off x="1831" y="2621280"/>
            <a:ext cx="1371318" cy="4114800"/>
          </a:xfrm>
          <a:prstGeom prst="rect">
            <a:avLst/>
          </a:prstGeom>
        </p:spPr>
      </p:pic>
      <p:pic>
        <p:nvPicPr>
          <p:cNvPr id="5" name="Picture 5">
            <a:extLst>
              <a:ext uri="{FF2B5EF4-FFF2-40B4-BE49-F238E27FC236}">
                <a16:creationId xmlns:a16="http://schemas.microsoft.com/office/drawing/2014/main" id="{08519EDF-BA41-499A-AF97-2F0E05092987}"/>
              </a:ext>
            </a:extLst>
          </p:cNvPr>
          <p:cNvPicPr>
            <a:picLocks noChangeAspect="1"/>
          </p:cNvPicPr>
          <p:nvPr/>
        </p:nvPicPr>
        <p:blipFill>
          <a:blip r:embed="rId4"/>
          <a:stretch>
            <a:fillRect/>
          </a:stretch>
        </p:blipFill>
        <p:spPr>
          <a:xfrm rot="12900000">
            <a:off x="10849018" y="-171629"/>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4039C8A7-CBA9-407E-9586-2C21836577B2}"/>
              </a:ext>
            </a:extLst>
          </p:cNvPr>
          <p:cNvPicPr>
            <a:picLocks noChangeAspect="1"/>
          </p:cNvPicPr>
          <p:nvPr/>
        </p:nvPicPr>
        <p:blipFill>
          <a:blip r:embed="rId5"/>
          <a:stretch>
            <a:fillRect/>
          </a:stretch>
        </p:blipFill>
        <p:spPr>
          <a:xfrm rot="9600000">
            <a:off x="9953890" y="-406400"/>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B46CFD2B-4FF3-4FB7-80FF-7D03AC580DD6}"/>
              </a:ext>
            </a:extLst>
          </p:cNvPr>
          <p:cNvPicPr>
            <a:picLocks noChangeAspect="1"/>
          </p:cNvPicPr>
          <p:nvPr/>
        </p:nvPicPr>
        <p:blipFill>
          <a:blip r:embed="rId6"/>
          <a:stretch>
            <a:fillRect/>
          </a:stretch>
        </p:blipFill>
        <p:spPr>
          <a:xfrm rot="11460000">
            <a:off x="11653499" y="449545"/>
            <a:ext cx="985981" cy="1554480"/>
          </a:xfrm>
          <a:prstGeom prst="rect">
            <a:avLst/>
          </a:prstGeom>
        </p:spPr>
      </p:pic>
      <p:sp>
        <p:nvSpPr>
          <p:cNvPr id="11" name="Content Placeholder 2">
            <a:extLst>
              <a:ext uri="{FF2B5EF4-FFF2-40B4-BE49-F238E27FC236}">
                <a16:creationId xmlns:a16="http://schemas.microsoft.com/office/drawing/2014/main" id="{107A39EE-988A-490C-86C8-20092EED376E}"/>
              </a:ext>
            </a:extLst>
          </p:cNvPr>
          <p:cNvSpPr>
            <a:spLocks noGrp="1"/>
          </p:cNvSpPr>
          <p:nvPr/>
        </p:nvSpPr>
        <p:spPr>
          <a:xfrm>
            <a:off x="1852846" y="1742405"/>
            <a:ext cx="8998034" cy="38622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About Teacher Lab</a:t>
            </a:r>
          </a:p>
          <a:p>
            <a:r>
              <a:rPr lang="en-GB" sz="1600" dirty="0"/>
              <a:t>How to use this resource</a:t>
            </a:r>
          </a:p>
          <a:p>
            <a:r>
              <a:rPr lang="en-GB" sz="1600" dirty="0"/>
              <a:t>About this resource</a:t>
            </a:r>
          </a:p>
          <a:p>
            <a:r>
              <a:rPr lang="en-GB" sz="1600" dirty="0"/>
              <a:t>Author statements</a:t>
            </a:r>
          </a:p>
          <a:p>
            <a:r>
              <a:rPr lang="en-GB" sz="1600" dirty="0"/>
              <a:t>Lesson plans:</a:t>
            </a:r>
          </a:p>
          <a:p>
            <a:pPr lvl="1"/>
            <a:r>
              <a:rPr lang="en-GB" sz="1600" dirty="0"/>
              <a:t>Year 1 – Leaves and Seasons</a:t>
            </a:r>
          </a:p>
          <a:p>
            <a:r>
              <a:rPr lang="en-GB" sz="1600" dirty="0"/>
              <a:t>Credits</a:t>
            </a:r>
          </a:p>
          <a:p>
            <a:r>
              <a:rPr lang="en-GB" sz="1600" dirty="0"/>
              <a:t>References</a:t>
            </a:r>
          </a:p>
        </p:txBody>
      </p:sp>
    </p:spTree>
    <p:extLst>
      <p:ext uri="{BB962C8B-B14F-4D97-AF65-F5344CB8AC3E}">
        <p14:creationId xmlns:p14="http://schemas.microsoft.com/office/powerpoint/2010/main" val="1805990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8B1A-8297-48AC-9310-D312DE98D860}"/>
              </a:ext>
            </a:extLst>
          </p:cNvPr>
          <p:cNvSpPr>
            <a:spLocks noGrp="1"/>
          </p:cNvSpPr>
          <p:nvPr>
            <p:ph type="title"/>
          </p:nvPr>
        </p:nvSpPr>
        <p:spPr>
          <a:xfrm>
            <a:off x="838200" y="587421"/>
            <a:ext cx="10515600" cy="568730"/>
          </a:xfrm>
        </p:spPr>
        <p:txBody>
          <a:bodyPr>
            <a:normAutofit fontScale="90000"/>
          </a:bodyPr>
          <a:lstStyle/>
          <a:p>
            <a:r>
              <a:rPr lang="en-GB" sz="3600" b="1" dirty="0">
                <a:solidFill>
                  <a:srgbClr val="7070DA"/>
                </a:solidFill>
                <a:latin typeface="Ink Free"/>
                <a:ea typeface="+mn-ea"/>
                <a:cs typeface="+mn-cs"/>
              </a:rPr>
              <a:t>About Teacher Lab</a:t>
            </a:r>
          </a:p>
        </p:txBody>
      </p:sp>
      <p:pic>
        <p:nvPicPr>
          <p:cNvPr id="4" name="Picture 4">
            <a:extLst>
              <a:ext uri="{FF2B5EF4-FFF2-40B4-BE49-F238E27FC236}">
                <a16:creationId xmlns:a16="http://schemas.microsoft.com/office/drawing/2014/main" id="{778AB1D0-2C8D-45FC-8AE9-224EE4329DBA}"/>
              </a:ext>
            </a:extLst>
          </p:cNvPr>
          <p:cNvPicPr>
            <a:picLocks noChangeAspect="1"/>
          </p:cNvPicPr>
          <p:nvPr/>
        </p:nvPicPr>
        <p:blipFill>
          <a:blip r:embed="rId3"/>
          <a:stretch>
            <a:fillRect/>
          </a:stretch>
        </p:blipFill>
        <p:spPr>
          <a:xfrm>
            <a:off x="10419663" y="5716391"/>
            <a:ext cx="2187257" cy="1551911"/>
          </a:xfrm>
          <a:prstGeom prst="rect">
            <a:avLst/>
          </a:prstGeom>
        </p:spPr>
      </p:pic>
      <p:sp>
        <p:nvSpPr>
          <p:cNvPr id="3" name="Content Placeholder 2">
            <a:extLst>
              <a:ext uri="{FF2B5EF4-FFF2-40B4-BE49-F238E27FC236}">
                <a16:creationId xmlns:a16="http://schemas.microsoft.com/office/drawing/2014/main" id="{D925844B-35C2-4CC1-A67C-BF9D53B3547B}"/>
              </a:ext>
            </a:extLst>
          </p:cNvPr>
          <p:cNvSpPr>
            <a:spLocks noGrp="1"/>
          </p:cNvSpPr>
          <p:nvPr>
            <p:ph idx="1"/>
          </p:nvPr>
        </p:nvSpPr>
        <p:spPr>
          <a:xfrm>
            <a:off x="838200" y="1156151"/>
            <a:ext cx="10515600" cy="4637313"/>
          </a:xfrm>
        </p:spPr>
        <p:txBody>
          <a:bodyPr vert="horz" lIns="91440" tIns="45720" rIns="91440" bIns="45720" rtlCol="0" anchor="t">
            <a:normAutofit fontScale="92500" lnSpcReduction="20000"/>
          </a:bodyPr>
          <a:lstStyle/>
          <a:p>
            <a:pPr marL="0" indent="0">
              <a:lnSpc>
                <a:spcPct val="130000"/>
              </a:lnSpc>
              <a:spcBef>
                <a:spcPts val="0"/>
              </a:spcBef>
              <a:buNone/>
            </a:pPr>
            <a:r>
              <a:rPr lang="en-GB" sz="1900" dirty="0">
                <a:latin typeface="Calibri"/>
                <a:cs typeface="Calibri"/>
              </a:rPr>
              <a:t>The Teacher Lab project promotes creative practice in the classroom by supporting cross-curricular teacher and artist exchanges in the UK. It offers teachers direct access to a variety of artists, in order to re-imagine the curriculum and develop practical tools for learning through the arts. </a:t>
            </a:r>
          </a:p>
          <a:p>
            <a:pPr marL="0" indent="0">
              <a:lnSpc>
                <a:spcPct val="130000"/>
              </a:lnSpc>
              <a:spcBef>
                <a:spcPts val="0"/>
              </a:spcBef>
              <a:buNone/>
            </a:pPr>
            <a:endParaRPr lang="en-GB" sz="1900" dirty="0">
              <a:latin typeface="Calibri"/>
              <a:cs typeface="Calibri"/>
            </a:endParaRPr>
          </a:p>
          <a:p>
            <a:pPr marL="0" indent="0">
              <a:lnSpc>
                <a:spcPct val="130000"/>
              </a:lnSpc>
              <a:spcBef>
                <a:spcPts val="0"/>
              </a:spcBef>
              <a:spcAft>
                <a:spcPts val="800"/>
              </a:spcAft>
              <a:buNone/>
            </a:pPr>
            <a:r>
              <a:rPr lang="en-GB" sz="1900" dirty="0">
                <a:latin typeface="Calibri"/>
                <a:cs typeface="Calibri"/>
              </a:rPr>
              <a:t>You can access the previous Teacher Lab resource (exploring Push and Pull forces) created by teacher Christina Paul and actor and mathematician Victoria Gould, here: </a:t>
            </a:r>
            <a:r>
              <a:rPr lang="en-GB" sz="1900" dirty="0">
                <a:latin typeface="Calibri"/>
                <a:cs typeface="Calibri"/>
                <a:hlinkClick r:id="rId4"/>
              </a:rPr>
              <a:t>https://sites.barbican.org.uk/teacherslab/</a:t>
            </a:r>
            <a:endParaRPr lang="en-GB" sz="1900" dirty="0">
              <a:latin typeface="Calibri"/>
              <a:cs typeface="Calibri"/>
            </a:endParaRPr>
          </a:p>
          <a:p>
            <a:pPr marL="0" indent="0">
              <a:lnSpc>
                <a:spcPct val="130000"/>
              </a:lnSpc>
              <a:spcBef>
                <a:spcPts val="0"/>
              </a:spcBef>
              <a:buNone/>
            </a:pPr>
            <a:r>
              <a:rPr lang="en-GB" sz="1900" dirty="0">
                <a:effectLst/>
                <a:latin typeface="Calibri"/>
                <a:ea typeface="Calibri" panose="020F0502020204030204" pitchFamily="34" charset="0"/>
                <a:cs typeface="Calibri"/>
              </a:rPr>
              <a:t>……………………………………………………………………………………………………………………………………………………………………………..</a:t>
            </a:r>
          </a:p>
          <a:p>
            <a:pPr marL="0" indent="0">
              <a:lnSpc>
                <a:spcPct val="120000"/>
              </a:lnSpc>
              <a:spcBef>
                <a:spcPts val="0"/>
              </a:spcBef>
              <a:buNone/>
            </a:pPr>
            <a:r>
              <a:rPr lang="en-GB" sz="1900" dirty="0">
                <a:effectLst/>
                <a:latin typeface="Calibri"/>
                <a:ea typeface="Calibri" panose="020F0502020204030204" pitchFamily="34" charset="0"/>
                <a:cs typeface="Calibri"/>
              </a:rPr>
              <a:t>This Teacher Lab was a collaboration between Barbican Creative Learning, Creative Arts East for PEACH West Norfolk, and involved teachers Gill Sekatawa and </a:t>
            </a:r>
            <a:r>
              <a:rPr lang="en-GB" sz="1900" dirty="0">
                <a:latin typeface="Calibri"/>
                <a:ea typeface="Calibri" panose="020F0502020204030204" pitchFamily="34" charset="0"/>
                <a:cs typeface="Calibri"/>
              </a:rPr>
              <a:t>Sarah</a:t>
            </a:r>
            <a:r>
              <a:rPr lang="en-GB" sz="1900" dirty="0">
                <a:effectLst/>
                <a:latin typeface="Calibri"/>
                <a:ea typeface="Calibri" panose="020F0502020204030204" pitchFamily="34" charset="0"/>
                <a:cs typeface="Calibri"/>
              </a:rPr>
              <a:t> Melia from Nelson Academy in Downham Market, Norfolk, and Norwich based artist Kaitlin Ferguson.</a:t>
            </a:r>
            <a:endParaRPr lang="en-GB" sz="1900" dirty="0">
              <a:latin typeface="Calibri"/>
              <a:ea typeface="Calibri" panose="020F0502020204030204" pitchFamily="34" charset="0"/>
              <a:cs typeface="Calibri"/>
            </a:endParaRPr>
          </a:p>
          <a:p>
            <a:pPr marL="0" indent="0">
              <a:lnSpc>
                <a:spcPct val="120000"/>
              </a:lnSpc>
              <a:spcBef>
                <a:spcPts val="0"/>
              </a:spcBef>
              <a:buNone/>
            </a:pPr>
            <a:endParaRPr lang="en-GB" sz="1900" dirty="0">
              <a:effectLst/>
              <a:latin typeface="Calibri" panose="020F0502020204030204" pitchFamily="34" charset="0"/>
              <a:ea typeface="Calibri" panose="020F0502020204030204" pitchFamily="34" charset="0"/>
            </a:endParaRPr>
          </a:p>
          <a:p>
            <a:pPr marL="0" indent="0">
              <a:lnSpc>
                <a:spcPct val="120000"/>
              </a:lnSpc>
              <a:spcBef>
                <a:spcPts val="0"/>
              </a:spcBef>
              <a:buNone/>
            </a:pPr>
            <a:r>
              <a:rPr lang="en-GB" sz="1900" dirty="0">
                <a:effectLst/>
                <a:latin typeface="Calibri"/>
                <a:ea typeface="Calibri" panose="020F0502020204030204" pitchFamily="34" charset="0"/>
                <a:cs typeface="Calibri"/>
              </a:rPr>
              <a:t>Through a series of planning, testing and reflection sessions, Gill, Sarah and Kaitlin co-designed a range of creative activities to support the delivery of the primary science curriculum. These were then developed into a resource pack, in the form of a set of PowerPoint Slides which can be used directly in a lesson, with supportive guidance notes to assist your teaching.</a:t>
            </a:r>
            <a:endParaRPr lang="en-GB" sz="1900" dirty="0">
              <a:effectLst/>
              <a:latin typeface="Calibri"/>
              <a:ea typeface="Arial" panose="020B0604020202020204" pitchFamily="34" charset="0"/>
              <a:cs typeface="Calibri"/>
            </a:endParaRPr>
          </a:p>
          <a:p>
            <a:pPr marL="0" indent="0">
              <a:buNone/>
            </a:pPr>
            <a:endParaRPr lang="en-GB" dirty="0"/>
          </a:p>
        </p:txBody>
      </p:sp>
    </p:spTree>
    <p:extLst>
      <p:ext uri="{BB962C8B-B14F-4D97-AF65-F5344CB8AC3E}">
        <p14:creationId xmlns:p14="http://schemas.microsoft.com/office/powerpoint/2010/main" val="1604110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BDF5A3-FB5B-4A79-9C06-A7F86EB411DC}"/>
              </a:ext>
            </a:extLst>
          </p:cNvPr>
          <p:cNvSpPr>
            <a:spLocks noGrp="1"/>
          </p:cNvSpPr>
          <p:nvPr>
            <p:ph idx="1"/>
          </p:nvPr>
        </p:nvSpPr>
        <p:spPr>
          <a:xfrm>
            <a:off x="801938" y="426720"/>
            <a:ext cx="10515600" cy="6004560"/>
          </a:xfrm>
        </p:spPr>
        <p:txBody>
          <a:bodyPr vert="horz" lIns="91440" tIns="45720" rIns="91440" bIns="45720" rtlCol="0" anchor="t">
            <a:normAutofit fontScale="25000" lnSpcReduction="20000"/>
          </a:bodyPr>
          <a:lstStyle/>
          <a:p>
            <a:pPr marL="0" indent="0">
              <a:lnSpc>
                <a:spcPct val="120000"/>
              </a:lnSpc>
              <a:spcBef>
                <a:spcPts val="0"/>
              </a:spcBef>
              <a:buNone/>
              <a:defRPr/>
            </a:pPr>
            <a:r>
              <a:rPr lang="en-GB" sz="9800" b="1" dirty="0">
                <a:solidFill>
                  <a:srgbClr val="7070DA"/>
                </a:solidFill>
                <a:latin typeface="Ink Free"/>
              </a:rPr>
              <a:t>How to use this resource</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GB" sz="1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indent="0">
              <a:buNone/>
            </a:pPr>
            <a:r>
              <a:rPr lang="en-GB" sz="6400" dirty="0"/>
              <a:t>You can use this resource in two ways:</a:t>
            </a:r>
          </a:p>
          <a:p>
            <a:pPr>
              <a:buFontTx/>
              <a:buChar char="-"/>
            </a:pPr>
            <a:r>
              <a:rPr lang="en-GB" sz="6400" dirty="0"/>
              <a:t>As a live PowerPoint presentation for the whole class to view</a:t>
            </a:r>
          </a:p>
          <a:p>
            <a:pPr>
              <a:buFontTx/>
              <a:buChar char="-"/>
            </a:pPr>
            <a:r>
              <a:rPr lang="en-GB" sz="6400" dirty="0"/>
              <a:t>As a printed pdf</a:t>
            </a:r>
          </a:p>
          <a:p>
            <a:pPr marL="0" indent="0">
              <a:buNone/>
            </a:pPr>
            <a:endParaRPr lang="en-GB" sz="6400" dirty="0"/>
          </a:p>
          <a:p>
            <a:pPr marL="0" indent="0">
              <a:buNone/>
            </a:pPr>
            <a:r>
              <a:rPr lang="en-GB" sz="6400" dirty="0"/>
              <a:t>Each year group has a dedicated set of slides. </a:t>
            </a:r>
          </a:p>
          <a:p>
            <a:pPr marL="0" indent="0">
              <a:buNone/>
            </a:pPr>
            <a:r>
              <a:rPr lang="en-GB" sz="6400" dirty="0"/>
              <a:t>The main content of each slide is directed at the pupils.</a:t>
            </a:r>
          </a:p>
          <a:p>
            <a:pPr marL="0" indent="0">
              <a:buNone/>
            </a:pPr>
            <a:r>
              <a:rPr lang="en-GB" sz="6400" dirty="0"/>
              <a:t>This content is animated to ensure that the teacher is in control of the pace of the lesson.</a:t>
            </a:r>
          </a:p>
          <a:p>
            <a:pPr marL="0" indent="0">
              <a:buNone/>
            </a:pPr>
            <a:r>
              <a:rPr lang="en-GB" sz="6400" dirty="0"/>
              <a:t>Each slide also has a corresponding set of ‘notes’, which are directed at the teacher.</a:t>
            </a:r>
          </a:p>
          <a:p>
            <a:pPr marL="0" indent="0">
              <a:buNone/>
            </a:pPr>
            <a:endParaRPr lang="en-GB" sz="6400" dirty="0"/>
          </a:p>
          <a:p>
            <a:pPr marL="0" indent="0">
              <a:buNone/>
            </a:pPr>
            <a:r>
              <a:rPr lang="en-GB" sz="6400" u="sng" dirty="0"/>
              <a:t>To use the resource in PowerPoint Slide Show mode:</a:t>
            </a:r>
          </a:p>
          <a:p>
            <a:pPr>
              <a:buFontTx/>
              <a:buChar char="-"/>
            </a:pPr>
            <a:r>
              <a:rPr lang="en-GB" sz="6400" dirty="0"/>
              <a:t>Go to the slide you wish to begin from</a:t>
            </a:r>
          </a:p>
          <a:p>
            <a:pPr>
              <a:buFontTx/>
              <a:buChar char="-"/>
            </a:pPr>
            <a:r>
              <a:rPr lang="en-GB" sz="6400" dirty="0"/>
              <a:t>Click ‘Slide Show’ tab in the top navigation bar</a:t>
            </a:r>
          </a:p>
          <a:p>
            <a:pPr>
              <a:buFontTx/>
              <a:buChar char="-"/>
            </a:pPr>
            <a:r>
              <a:rPr lang="en-GB" sz="6400" dirty="0"/>
              <a:t>Click ‘From Current Slide’ in the menu bar</a:t>
            </a:r>
          </a:p>
          <a:p>
            <a:pPr>
              <a:buFontTx/>
              <a:buChar char="-"/>
            </a:pPr>
            <a:r>
              <a:rPr lang="en-GB" sz="6400" dirty="0"/>
              <a:t>To see the notes in this mode, click on the ‘…’ in the lefthand corner and select Presenter View</a:t>
            </a:r>
          </a:p>
          <a:p>
            <a:pPr marL="0" indent="0">
              <a:buNone/>
            </a:pPr>
            <a:endParaRPr lang="en-GB" sz="6400" dirty="0"/>
          </a:p>
          <a:p>
            <a:pPr marL="0" indent="0">
              <a:buNone/>
            </a:pPr>
            <a:r>
              <a:rPr lang="en-GB" sz="6400" u="sng" dirty="0"/>
              <a:t>To view the notes:</a:t>
            </a:r>
          </a:p>
          <a:p>
            <a:pPr>
              <a:buFontTx/>
              <a:buChar char="-"/>
            </a:pPr>
            <a:r>
              <a:rPr lang="en-GB" sz="6400" dirty="0">
                <a:effectLst/>
                <a:ea typeface="Times New Roman" panose="02020603050405020304" pitchFamily="18" charset="0"/>
              </a:rPr>
              <a:t>Click on the View tab in the top navigation bar</a:t>
            </a:r>
          </a:p>
          <a:p>
            <a:pPr>
              <a:buFontTx/>
              <a:buChar char="-"/>
            </a:pPr>
            <a:r>
              <a:rPr lang="en-GB" sz="6400" dirty="0">
                <a:ea typeface="Times New Roman" panose="02020603050405020304" pitchFamily="18" charset="0"/>
              </a:rPr>
              <a:t>S</a:t>
            </a:r>
            <a:r>
              <a:rPr lang="en-GB" sz="6400" dirty="0">
                <a:effectLst/>
                <a:ea typeface="Times New Roman" panose="02020603050405020304" pitchFamily="18" charset="0"/>
              </a:rPr>
              <a:t>elect </a:t>
            </a:r>
            <a:r>
              <a:rPr lang="en-GB" sz="6400" dirty="0">
                <a:ea typeface="Times New Roman" panose="02020603050405020304" pitchFamily="18" charset="0"/>
              </a:rPr>
              <a:t>‘N</a:t>
            </a:r>
            <a:r>
              <a:rPr lang="en-GB" sz="6400" dirty="0">
                <a:effectLst/>
                <a:ea typeface="Times New Roman" panose="02020603050405020304" pitchFamily="18" charset="0"/>
              </a:rPr>
              <a:t>otes’ to see these at the bottom of each slide</a:t>
            </a:r>
            <a:endParaRPr lang="en-GB" sz="6400" dirty="0"/>
          </a:p>
          <a:p>
            <a:pPr marL="0" indent="0">
              <a:buNone/>
            </a:pPr>
            <a:endParaRPr lang="en-GB" dirty="0"/>
          </a:p>
        </p:txBody>
      </p:sp>
      <p:grpSp>
        <p:nvGrpSpPr>
          <p:cNvPr id="10" name="Group 9">
            <a:extLst>
              <a:ext uri="{FF2B5EF4-FFF2-40B4-BE49-F238E27FC236}">
                <a16:creationId xmlns:a16="http://schemas.microsoft.com/office/drawing/2014/main" id="{3299A395-0886-441A-8541-76DD1CFF99AF}"/>
              </a:ext>
            </a:extLst>
          </p:cNvPr>
          <p:cNvGrpSpPr/>
          <p:nvPr/>
        </p:nvGrpSpPr>
        <p:grpSpPr>
          <a:xfrm rot="20335896">
            <a:off x="9418811" y="520808"/>
            <a:ext cx="2379473" cy="2632936"/>
            <a:chOff x="7550150" y="1482554"/>
            <a:chExt cx="4097867" cy="4793787"/>
          </a:xfrm>
        </p:grpSpPr>
        <p:pic>
          <p:nvPicPr>
            <p:cNvPr id="11" name="Picture 11" descr="A picture containing text, reptile, dinosaur&#10;&#10;Description automatically generated">
              <a:extLst>
                <a:ext uri="{FF2B5EF4-FFF2-40B4-BE49-F238E27FC236}">
                  <a16:creationId xmlns:a16="http://schemas.microsoft.com/office/drawing/2014/main" id="{78A4BC5D-DF05-45ED-BDF3-5B6ED3D726E4}"/>
                </a:ext>
              </a:extLst>
            </p:cNvPr>
            <p:cNvPicPr>
              <a:picLocks noChangeAspect="1"/>
            </p:cNvPicPr>
            <p:nvPr/>
          </p:nvPicPr>
          <p:blipFill>
            <a:blip r:embed="rId2"/>
            <a:stretch>
              <a:fillRect/>
            </a:stretch>
          </p:blipFill>
          <p:spPr>
            <a:xfrm>
              <a:off x="7550150" y="2559152"/>
              <a:ext cx="1589617" cy="681363"/>
            </a:xfrm>
            <a:prstGeom prst="rect">
              <a:avLst/>
            </a:prstGeom>
          </p:spPr>
        </p:pic>
        <p:pic>
          <p:nvPicPr>
            <p:cNvPr id="12" name="Picture 12" descr="A picture containing mask&#10;&#10;Description automatically generated">
              <a:extLst>
                <a:ext uri="{FF2B5EF4-FFF2-40B4-BE49-F238E27FC236}">
                  <a16:creationId xmlns:a16="http://schemas.microsoft.com/office/drawing/2014/main" id="{06878D1C-ACB5-4D88-B14A-D0B7C75508D9}"/>
                </a:ext>
              </a:extLst>
            </p:cNvPr>
            <p:cNvPicPr>
              <a:picLocks noChangeAspect="1"/>
            </p:cNvPicPr>
            <p:nvPr/>
          </p:nvPicPr>
          <p:blipFill>
            <a:blip r:embed="rId3"/>
            <a:stretch>
              <a:fillRect/>
            </a:stretch>
          </p:blipFill>
          <p:spPr>
            <a:xfrm>
              <a:off x="9148234" y="2393213"/>
              <a:ext cx="1473200" cy="1584740"/>
            </a:xfrm>
            <a:prstGeom prst="rect">
              <a:avLst/>
            </a:prstGeom>
          </p:spPr>
        </p:pic>
        <p:pic>
          <p:nvPicPr>
            <p:cNvPr id="13" name="Picture 13">
              <a:extLst>
                <a:ext uri="{FF2B5EF4-FFF2-40B4-BE49-F238E27FC236}">
                  <a16:creationId xmlns:a16="http://schemas.microsoft.com/office/drawing/2014/main" id="{70E98E6B-4819-4702-B279-8F55C34BBE0D}"/>
                </a:ext>
              </a:extLst>
            </p:cNvPr>
            <p:cNvPicPr>
              <a:picLocks noChangeAspect="1"/>
            </p:cNvPicPr>
            <p:nvPr/>
          </p:nvPicPr>
          <p:blipFill>
            <a:blip r:embed="rId4"/>
            <a:stretch>
              <a:fillRect/>
            </a:stretch>
          </p:blipFill>
          <p:spPr>
            <a:xfrm>
              <a:off x="10735733" y="3428631"/>
              <a:ext cx="912284" cy="1016739"/>
            </a:xfrm>
            <a:prstGeom prst="rect">
              <a:avLst/>
            </a:prstGeom>
          </p:spPr>
        </p:pic>
        <p:pic>
          <p:nvPicPr>
            <p:cNvPr id="14" name="Picture 16">
              <a:extLst>
                <a:ext uri="{FF2B5EF4-FFF2-40B4-BE49-F238E27FC236}">
                  <a16:creationId xmlns:a16="http://schemas.microsoft.com/office/drawing/2014/main" id="{9D7AE888-2062-445B-A181-0ABFEAB75021}"/>
                </a:ext>
              </a:extLst>
            </p:cNvPr>
            <p:cNvPicPr>
              <a:picLocks noChangeAspect="1"/>
            </p:cNvPicPr>
            <p:nvPr/>
          </p:nvPicPr>
          <p:blipFill>
            <a:blip r:embed="rId5"/>
            <a:stretch>
              <a:fillRect/>
            </a:stretch>
          </p:blipFill>
          <p:spPr>
            <a:xfrm>
              <a:off x="10428817" y="1482554"/>
              <a:ext cx="1039284" cy="1225893"/>
            </a:xfrm>
            <a:prstGeom prst="rect">
              <a:avLst/>
            </a:prstGeom>
          </p:spPr>
        </p:pic>
        <p:pic>
          <p:nvPicPr>
            <p:cNvPr id="15" name="Picture 19" descr="A picture containing text&#10;&#10;Description automatically generated">
              <a:extLst>
                <a:ext uri="{FF2B5EF4-FFF2-40B4-BE49-F238E27FC236}">
                  <a16:creationId xmlns:a16="http://schemas.microsoft.com/office/drawing/2014/main" id="{F3C617BE-D2DD-4419-8D08-948579F7FDB7}"/>
                </a:ext>
              </a:extLst>
            </p:cNvPr>
            <p:cNvPicPr>
              <a:picLocks noChangeAspect="1"/>
            </p:cNvPicPr>
            <p:nvPr/>
          </p:nvPicPr>
          <p:blipFill>
            <a:blip r:embed="rId6"/>
            <a:stretch>
              <a:fillRect/>
            </a:stretch>
          </p:blipFill>
          <p:spPr>
            <a:xfrm rot="21300000">
              <a:off x="9889067" y="4698577"/>
              <a:ext cx="1155700" cy="1577764"/>
            </a:xfrm>
            <a:prstGeom prst="rect">
              <a:avLst/>
            </a:prstGeom>
          </p:spPr>
        </p:pic>
      </p:grpSp>
    </p:spTree>
    <p:extLst>
      <p:ext uri="{BB962C8B-B14F-4D97-AF65-F5344CB8AC3E}">
        <p14:creationId xmlns:p14="http://schemas.microsoft.com/office/powerpoint/2010/main" val="3634965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8B1A-8297-48AC-9310-D312DE98D860}"/>
              </a:ext>
            </a:extLst>
          </p:cNvPr>
          <p:cNvSpPr>
            <a:spLocks noGrp="1"/>
          </p:cNvSpPr>
          <p:nvPr>
            <p:ph type="title"/>
          </p:nvPr>
        </p:nvSpPr>
        <p:spPr>
          <a:xfrm>
            <a:off x="838200" y="504294"/>
            <a:ext cx="10515600" cy="568730"/>
          </a:xfrm>
        </p:spPr>
        <p:txBody>
          <a:bodyPr>
            <a:normAutofit/>
          </a:bodyPr>
          <a:lstStyle/>
          <a:p>
            <a:r>
              <a:rPr lang="en-GB" sz="3200" b="1">
                <a:solidFill>
                  <a:srgbClr val="7070DA"/>
                </a:solidFill>
                <a:latin typeface="Ink Free"/>
                <a:ea typeface="+mn-ea"/>
                <a:cs typeface="+mn-cs"/>
              </a:rPr>
              <a:t>About this Resource…</a:t>
            </a:r>
          </a:p>
        </p:txBody>
      </p:sp>
      <p:sp>
        <p:nvSpPr>
          <p:cNvPr id="3" name="Content Placeholder 2">
            <a:extLst>
              <a:ext uri="{FF2B5EF4-FFF2-40B4-BE49-F238E27FC236}">
                <a16:creationId xmlns:a16="http://schemas.microsoft.com/office/drawing/2014/main" id="{D925844B-35C2-4CC1-A67C-BF9D53B3547B}"/>
              </a:ext>
            </a:extLst>
          </p:cNvPr>
          <p:cNvSpPr>
            <a:spLocks noGrp="1"/>
          </p:cNvSpPr>
          <p:nvPr>
            <p:ph idx="1"/>
          </p:nvPr>
        </p:nvSpPr>
        <p:spPr>
          <a:xfrm>
            <a:off x="838200" y="1150225"/>
            <a:ext cx="10515600" cy="4637313"/>
          </a:xfrm>
        </p:spPr>
        <p:txBody>
          <a:bodyPr>
            <a:normAutofit lnSpcReduction="10000"/>
          </a:bodyPr>
          <a:lstStyle/>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Our Teacher Lab resource pack supports both creative practice and scientific enquiry in the classroom. We aim to offer teachers access to a variety of art experiences, aligned to each year group’s science curriculum. Through these activities, we hope to introduce exciting ways to combine the deepening of scientific knowledge and skills with the development of creative practice. Each activity also aims to embed scientific understanding and help children to ‘know more and remember more’ about the chosen topic.</a:t>
            </a:r>
          </a:p>
          <a:p>
            <a:pPr marL="0" indent="0">
              <a:lnSpc>
                <a:spcPct val="110000"/>
              </a:lnSpc>
              <a:spcBef>
                <a:spcPts val="0"/>
              </a:spcBef>
              <a:buNone/>
            </a:pPr>
            <a:endParaRPr lang="en-GB" sz="1800">
              <a:effectLst/>
              <a:latin typeface="Calibri" panose="020F0502020204030204" pitchFamily="34" charset="0"/>
              <a:ea typeface="Calibri" panose="020F0502020204030204" pitchFamily="34" charset="0"/>
            </a:endParaRPr>
          </a:p>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We chose the working scientifically skills of ‘identifying and classifying’, as these are skills which run throughout the primary curriculum. We have chosen ‘Nature’ as a theme across all of the activities, offering ways to broaden children’s experience and understanding of nature and their place within it. Each nature-based topic has been selected from the National Curriculum and for reception the Early Learning Goals, to ensure each is as relevant as possible.</a:t>
            </a:r>
          </a:p>
          <a:p>
            <a:pPr marL="0" indent="0">
              <a:lnSpc>
                <a:spcPct val="110000"/>
              </a:lnSpc>
              <a:spcBef>
                <a:spcPts val="0"/>
              </a:spcBef>
              <a:buNone/>
            </a:pPr>
            <a:endParaRPr lang="en-GB" sz="1800">
              <a:effectLst/>
              <a:latin typeface="Calibri" panose="020F0502020204030204" pitchFamily="34" charset="0"/>
              <a:ea typeface="Calibri" panose="020F0502020204030204" pitchFamily="34" charset="0"/>
            </a:endParaRPr>
          </a:p>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With reference to this knowledge base, we demonstrate how arts practice can be used to reinforce the skills and processes of identifying and classifying. For each year group, we have chosen a different art-based skill to provide teachers with a wide repertoire of creative ideas. We hope that these might be a starting point to enable teachers to use these creative practices to reinforce learning in other curriculum areas.</a:t>
            </a:r>
            <a:endParaRPr lang="en-GB" sz="1800">
              <a:effectLst/>
              <a:latin typeface="Arial" panose="020B0604020202020204" pitchFamily="34" charset="0"/>
              <a:ea typeface="Arial" panose="020B0604020202020204" pitchFamily="34" charset="0"/>
            </a:endParaRPr>
          </a:p>
        </p:txBody>
      </p:sp>
      <p:pic>
        <p:nvPicPr>
          <p:cNvPr id="5" name="Picture 5" descr="A picture containing coil spring&#10;&#10;Description automatically generated">
            <a:extLst>
              <a:ext uri="{FF2B5EF4-FFF2-40B4-BE49-F238E27FC236}">
                <a16:creationId xmlns:a16="http://schemas.microsoft.com/office/drawing/2014/main" id="{1CA05F74-9A5E-4656-90DD-D269ED095AC5}"/>
              </a:ext>
            </a:extLst>
          </p:cNvPr>
          <p:cNvPicPr>
            <a:picLocks noChangeAspect="1"/>
          </p:cNvPicPr>
          <p:nvPr/>
        </p:nvPicPr>
        <p:blipFill>
          <a:blip r:embed="rId2"/>
          <a:stretch>
            <a:fillRect/>
          </a:stretch>
        </p:blipFill>
        <p:spPr>
          <a:xfrm>
            <a:off x="-174026" y="5822214"/>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32EA896F-582E-4723-9C6A-D226869DFEB1}"/>
              </a:ext>
            </a:extLst>
          </p:cNvPr>
          <p:cNvPicPr>
            <a:picLocks noChangeAspect="1"/>
          </p:cNvPicPr>
          <p:nvPr/>
        </p:nvPicPr>
        <p:blipFill>
          <a:blip r:embed="rId3"/>
          <a:stretch>
            <a:fillRect/>
          </a:stretch>
        </p:blipFill>
        <p:spPr>
          <a:xfrm rot="1380000">
            <a:off x="893257" y="6109361"/>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8AFF105D-2F85-48C6-B699-777ED179FDD6}"/>
              </a:ext>
            </a:extLst>
          </p:cNvPr>
          <p:cNvPicPr>
            <a:picLocks noChangeAspect="1"/>
          </p:cNvPicPr>
          <p:nvPr/>
        </p:nvPicPr>
        <p:blipFill>
          <a:blip r:embed="rId4"/>
          <a:stretch>
            <a:fillRect/>
          </a:stretch>
        </p:blipFill>
        <p:spPr>
          <a:xfrm rot="-1800000">
            <a:off x="1736921" y="6213744"/>
            <a:ext cx="985981" cy="1554480"/>
          </a:xfrm>
          <a:prstGeom prst="rect">
            <a:avLst/>
          </a:prstGeom>
        </p:spPr>
      </p:pic>
    </p:spTree>
    <p:extLst>
      <p:ext uri="{BB962C8B-B14F-4D97-AF65-F5344CB8AC3E}">
        <p14:creationId xmlns:p14="http://schemas.microsoft.com/office/powerpoint/2010/main" val="4208937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513D88-425D-46CA-BF14-FF14FEC5DF9A}"/>
              </a:ext>
            </a:extLst>
          </p:cNvPr>
          <p:cNvSpPr>
            <a:spLocks noGrp="1"/>
          </p:cNvSpPr>
          <p:nvPr>
            <p:ph idx="1"/>
          </p:nvPr>
        </p:nvSpPr>
        <p:spPr>
          <a:xfrm>
            <a:off x="838200" y="1253331"/>
            <a:ext cx="10515600" cy="4351338"/>
          </a:xfrm>
        </p:spPr>
        <p:txBody>
          <a:bodyPr>
            <a:normAutofit/>
          </a:bodyPr>
          <a:lstStyle/>
          <a:p>
            <a:pPr marL="0" indent="0">
              <a:lnSpc>
                <a:spcPct val="110000"/>
              </a:lnSpc>
              <a:spcBef>
                <a:spcPts val="0"/>
              </a:spcBef>
              <a:buNone/>
            </a:pPr>
            <a:endParaRPr lang="en-GB" sz="1900">
              <a:effectLst/>
              <a:ea typeface="Arial" panose="020B0604020202020204" pitchFamily="34" charset="0"/>
            </a:endParaRPr>
          </a:p>
          <a:p>
            <a:pPr marL="0" indent="0">
              <a:lnSpc>
                <a:spcPct val="110000"/>
              </a:lnSpc>
              <a:spcBef>
                <a:spcPts val="0"/>
              </a:spcBef>
              <a:buNone/>
            </a:pPr>
            <a:r>
              <a:rPr lang="en-GB" sz="1900">
                <a:effectLst/>
                <a:ea typeface="Calibri" panose="020F0502020204030204" pitchFamily="34" charset="0"/>
              </a:rPr>
              <a:t>Each activity is designed as a mini project brief for your class, they are jumping off points to take in whichever direction best suits you. We encourage you to follow the natural curiosity of the children you’re working with and adapt the activity how best you see fit. </a:t>
            </a:r>
            <a:endParaRPr lang="en-GB" sz="1900">
              <a:effectLst/>
              <a:ea typeface="Arial" panose="020B0604020202020204" pitchFamily="34" charset="0"/>
            </a:endParaRPr>
          </a:p>
          <a:p>
            <a:pPr marL="0" indent="0">
              <a:lnSpc>
                <a:spcPct val="110000"/>
              </a:lnSpc>
              <a:spcBef>
                <a:spcPts val="0"/>
              </a:spcBef>
              <a:buNone/>
            </a:pPr>
            <a:endParaRPr lang="en-GB" sz="1900">
              <a:ea typeface="Calibri" panose="020F0502020204030204" pitchFamily="34" charset="0"/>
            </a:endParaRPr>
          </a:p>
          <a:p>
            <a:pPr marL="0" indent="0">
              <a:lnSpc>
                <a:spcPct val="110000"/>
              </a:lnSpc>
              <a:spcBef>
                <a:spcPts val="0"/>
              </a:spcBef>
              <a:buNone/>
            </a:pPr>
            <a:r>
              <a:rPr lang="en-GB" sz="1900">
                <a:effectLst/>
                <a:ea typeface="Calibri" panose="020F0502020204030204" pitchFamily="34" charset="0"/>
              </a:rPr>
              <a:t>In terms of work with SEND children - each child is of course different, so when working with this resource, feel free to pick and choose activities which feel most suitable for them, depending on how they feel that day. Feel free to get creative with the activities and adapt them to your child's needs to create the best experience possible.</a:t>
            </a:r>
            <a:endParaRPr lang="en-GB" sz="1900">
              <a:effectLst/>
              <a:ea typeface="Arial" panose="020B0604020202020204" pitchFamily="34" charset="0"/>
            </a:endParaRPr>
          </a:p>
          <a:p>
            <a:endParaRPr lang="en-GB"/>
          </a:p>
        </p:txBody>
      </p:sp>
      <p:pic>
        <p:nvPicPr>
          <p:cNvPr id="2" name="Picture 3" descr="Icon&#10;&#10;Description automatically generated">
            <a:extLst>
              <a:ext uri="{FF2B5EF4-FFF2-40B4-BE49-F238E27FC236}">
                <a16:creationId xmlns:a16="http://schemas.microsoft.com/office/drawing/2014/main" id="{E772BE02-5A7A-47BD-BD89-F9A68EC7B857}"/>
              </a:ext>
            </a:extLst>
          </p:cNvPr>
          <p:cNvPicPr>
            <a:picLocks noChangeAspect="1"/>
          </p:cNvPicPr>
          <p:nvPr/>
        </p:nvPicPr>
        <p:blipFill>
          <a:blip r:embed="rId2"/>
          <a:stretch>
            <a:fillRect/>
          </a:stretch>
        </p:blipFill>
        <p:spPr>
          <a:xfrm>
            <a:off x="9682618" y="5184026"/>
            <a:ext cx="1313146" cy="1239399"/>
          </a:xfrm>
          <a:prstGeom prst="rect">
            <a:avLst/>
          </a:prstGeom>
        </p:spPr>
      </p:pic>
    </p:spTree>
    <p:extLst>
      <p:ext uri="{BB962C8B-B14F-4D97-AF65-F5344CB8AC3E}">
        <p14:creationId xmlns:p14="http://schemas.microsoft.com/office/powerpoint/2010/main" val="1311263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D69C93-DA9F-49E5-9E38-8580F1FF3443}"/>
              </a:ext>
            </a:extLst>
          </p:cNvPr>
          <p:cNvSpPr>
            <a:spLocks noGrp="1"/>
          </p:cNvSpPr>
          <p:nvPr>
            <p:ph idx="1"/>
          </p:nvPr>
        </p:nvSpPr>
        <p:spPr>
          <a:xfrm>
            <a:off x="838200" y="653143"/>
            <a:ext cx="10515600" cy="5473337"/>
          </a:xfrm>
        </p:spPr>
        <p:txBody>
          <a:bodyPr vert="horz" lIns="91440" tIns="45720" rIns="91440" bIns="45720" rtlCol="0" anchor="t">
            <a:normAutofit fontScale="85000" lnSpcReduction="20000"/>
          </a:bodyPr>
          <a:lstStyle/>
          <a:p>
            <a:pPr marL="0" indent="0">
              <a:lnSpc>
                <a:spcPct val="110000"/>
              </a:lnSpc>
              <a:spcBef>
                <a:spcPct val="0"/>
              </a:spcBef>
              <a:buNone/>
            </a:pPr>
            <a:r>
              <a:rPr lang="en-GB" sz="3800" b="1" dirty="0">
                <a:solidFill>
                  <a:srgbClr val="7070DA"/>
                </a:solidFill>
                <a:latin typeface="Ink Free"/>
              </a:rPr>
              <a:t>Author Statements</a:t>
            </a:r>
          </a:p>
          <a:p>
            <a:pPr marL="0" indent="0">
              <a:lnSpc>
                <a:spcPct val="115000"/>
              </a:lnSpc>
              <a:buNone/>
            </a:pPr>
            <a:r>
              <a:rPr lang="en-GB" sz="1800" b="1" dirty="0">
                <a:effectLst/>
                <a:latin typeface="Calibri" panose="020F0502020204030204" pitchFamily="34" charset="0"/>
                <a:ea typeface="Calibri" panose="020F0502020204030204" pitchFamily="34" charset="0"/>
              </a:rPr>
              <a:t>Gill Sekatawa, Art and Design Lead, Nelson Academy:</a:t>
            </a: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dirty="0">
                <a:effectLst/>
                <a:latin typeface="Calibri" panose="020F0502020204030204" pitchFamily="34" charset="0"/>
                <a:ea typeface="Calibri" panose="020F0502020204030204" pitchFamily="34" charset="0"/>
              </a:rPr>
              <a:t>My aim for the resource was to provide a range of activities and experiences which will not only allow students to soak up the knowledge but also that </a:t>
            </a:r>
            <a:r>
              <a:rPr lang="en-GB" sz="1800" dirty="0">
                <a:latin typeface="Calibri" panose="020F0502020204030204" pitchFamily="34" charset="0"/>
                <a:ea typeface="Calibri" panose="020F0502020204030204" pitchFamily="34" charset="0"/>
              </a:rPr>
              <a:t>allowed all </a:t>
            </a:r>
            <a:r>
              <a:rPr lang="en-GB" sz="1800" dirty="0">
                <a:effectLst/>
                <a:latin typeface="Calibri" panose="020F0502020204030204" pitchFamily="34" charset="0"/>
                <a:ea typeface="Calibri" panose="020F0502020204030204" pitchFamily="34" charset="0"/>
              </a:rPr>
              <a:t>involved to acquire transferable skills in art and problem solving to use in their future learning.</a:t>
            </a: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dirty="0">
                <a:effectLst/>
                <a:latin typeface="Calibri" panose="020F0502020204030204" pitchFamily="34" charset="0"/>
                <a:ea typeface="Calibri" panose="020F0502020204030204" pitchFamily="34" charset="0"/>
              </a:rPr>
              <a:t>Prior to this Teacher Lab project, we had recently explored art and poetry with Kaitlin as part of Barbican Box in West Norfolk, which was an amazing experience. When the Barbican and Creative Arts East approached us about working together again, but this time in the suggested area of Science, it became immediately clear that we should involve Sarah, my teaching team colleague. As Science lead for our school, she is tasked with ensuring that, working scientifically, children will know and remember more. From my experience, there is no better way of making knowledge 'stick’ than using art and creativity to make learning engaging. </a:t>
            </a:r>
            <a:endParaRPr lang="en-GB" sz="1800" dirty="0">
              <a:effectLst/>
              <a:latin typeface="Arial" panose="020B0604020202020204" pitchFamily="34" charset="0"/>
              <a:ea typeface="Arial" panose="020B0604020202020204" pitchFamily="34" charset="0"/>
            </a:endParaRPr>
          </a:p>
          <a:p>
            <a:pPr marL="0" indent="0">
              <a:lnSpc>
                <a:spcPct val="115000"/>
              </a:lnSpc>
              <a:buNone/>
            </a:pP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b="1" dirty="0">
                <a:effectLst/>
                <a:latin typeface="Calibri" panose="020F0502020204030204" pitchFamily="34" charset="0"/>
                <a:ea typeface="Calibri" panose="020F0502020204030204" pitchFamily="34" charset="0"/>
              </a:rPr>
              <a:t>Sarah Melia, Science Lead, Nelson Academy: </a:t>
            </a: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dirty="0">
                <a:effectLst/>
                <a:latin typeface="Calibri" panose="020F0502020204030204" pitchFamily="34" charset="0"/>
                <a:ea typeface="Calibri" panose="020F0502020204030204" pitchFamily="34" charset="0"/>
              </a:rPr>
              <a:t>I came at this project as a novice artist, intrigued to learn how art and science could mix and how creative practice could help children to enjoy working scientifically as well as know and remember more about a chosen topic. I wanted to choose a working scientifically thread which would run through all year groups in the hope that we would reach as wide a teacher and pupil audience as possible.  By having this common thread link all the year groups’ activities together, the aim is that teachers will be able to adapt art activities from other year groups to use with other knowledge areas in their own year group, thereby creating a bank of resources whose application is potentially much wider than that originally written. As a science lead, I wanted not only to improve my own creative practice, but also to introduce a range of activities that could be adapted and used in different contexts, so that they could support the teaching of schools’ individual science curriculums, no matter what the unit’s knowledge base.</a:t>
            </a:r>
            <a:endParaRPr lang="en-GB" sz="1800" dirty="0">
              <a:effectLst/>
              <a:latin typeface="Arial" panose="020B0604020202020204" pitchFamily="34" charset="0"/>
              <a:ea typeface="Arial" panose="020B0604020202020204" pitchFamily="34" charset="0"/>
            </a:endParaRPr>
          </a:p>
          <a:p>
            <a:pPr marL="0" indent="0">
              <a:lnSpc>
                <a:spcPct val="120000"/>
              </a:lnSpc>
              <a:spcBef>
                <a:spcPts val="0"/>
              </a:spcBef>
              <a:buNone/>
            </a:pPr>
            <a:endParaRPr lang="en-GB" sz="5600" dirty="0">
              <a:effectLst/>
              <a:ea typeface="Arial" panose="020B0604020202020204" pitchFamily="34" charset="0"/>
            </a:endParaRPr>
          </a:p>
          <a:p>
            <a:pPr marL="0" indent="0">
              <a:buNone/>
            </a:pPr>
            <a:endParaRPr lang="en-GB" dirty="0"/>
          </a:p>
        </p:txBody>
      </p:sp>
      <p:pic>
        <p:nvPicPr>
          <p:cNvPr id="2" name="Picture 3">
            <a:extLst>
              <a:ext uri="{FF2B5EF4-FFF2-40B4-BE49-F238E27FC236}">
                <a16:creationId xmlns:a16="http://schemas.microsoft.com/office/drawing/2014/main" id="{B913E19E-FB4C-4E9D-ABF4-F2C7E875D32B}"/>
              </a:ext>
            </a:extLst>
          </p:cNvPr>
          <p:cNvPicPr>
            <a:picLocks noChangeAspect="1"/>
          </p:cNvPicPr>
          <p:nvPr/>
        </p:nvPicPr>
        <p:blipFill>
          <a:blip r:embed="rId2"/>
          <a:stretch>
            <a:fillRect/>
          </a:stretch>
        </p:blipFill>
        <p:spPr>
          <a:xfrm rot="19440000">
            <a:off x="11500800" y="1816035"/>
            <a:ext cx="1016001" cy="1138419"/>
          </a:xfrm>
          <a:prstGeom prst="rect">
            <a:avLst/>
          </a:prstGeom>
        </p:spPr>
      </p:pic>
      <p:pic>
        <p:nvPicPr>
          <p:cNvPr id="4" name="Picture 4" descr="A picture containing connector, accessory&#10;&#10;Description automatically generated">
            <a:extLst>
              <a:ext uri="{FF2B5EF4-FFF2-40B4-BE49-F238E27FC236}">
                <a16:creationId xmlns:a16="http://schemas.microsoft.com/office/drawing/2014/main" id="{362BED9F-0CDD-4239-A104-545C7990AD17}"/>
              </a:ext>
            </a:extLst>
          </p:cNvPr>
          <p:cNvPicPr>
            <a:picLocks noChangeAspect="1"/>
          </p:cNvPicPr>
          <p:nvPr/>
        </p:nvPicPr>
        <p:blipFill>
          <a:blip r:embed="rId3"/>
          <a:stretch>
            <a:fillRect/>
          </a:stretch>
        </p:blipFill>
        <p:spPr>
          <a:xfrm>
            <a:off x="10381988" y="-3173"/>
            <a:ext cx="1970762" cy="1718238"/>
          </a:xfrm>
          <a:prstGeom prst="rect">
            <a:avLst/>
          </a:prstGeom>
        </p:spPr>
      </p:pic>
    </p:spTree>
    <p:extLst>
      <p:ext uri="{BB962C8B-B14F-4D97-AF65-F5344CB8AC3E}">
        <p14:creationId xmlns:p14="http://schemas.microsoft.com/office/powerpoint/2010/main" val="298490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BDF5A3-FB5B-4A79-9C06-A7F86EB411DC}"/>
              </a:ext>
            </a:extLst>
          </p:cNvPr>
          <p:cNvSpPr>
            <a:spLocks noGrp="1"/>
          </p:cNvSpPr>
          <p:nvPr>
            <p:ph idx="1"/>
          </p:nvPr>
        </p:nvSpPr>
        <p:spPr>
          <a:xfrm>
            <a:off x="838200" y="809897"/>
            <a:ext cx="10515600" cy="5367066"/>
          </a:xfrm>
        </p:spPr>
        <p:txBody>
          <a:bodyPr vert="horz" lIns="91440" tIns="45720" rIns="91440" bIns="45720" rtlCol="0" anchor="t">
            <a:normAutofit fontScale="85000" lnSpcReduction="20000"/>
          </a:bodyPr>
          <a:lstStyle/>
          <a:p>
            <a:pPr marL="0" indent="0">
              <a:lnSpc>
                <a:spcPct val="120000"/>
              </a:lnSpc>
              <a:spcBef>
                <a:spcPts val="0"/>
              </a:spcBef>
              <a:buNone/>
              <a:defRPr/>
            </a:pPr>
            <a:r>
              <a:rPr lang="en-GB" sz="3800" b="1">
                <a:solidFill>
                  <a:srgbClr val="7070DA"/>
                </a:solidFill>
                <a:latin typeface="Ink Free"/>
              </a:rPr>
              <a:t>Author Statements continued…</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GB" sz="14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0" indent="0">
              <a:lnSpc>
                <a:spcPct val="115000"/>
              </a:lnSpc>
              <a:buNone/>
            </a:pPr>
            <a:r>
              <a:rPr lang="en-GB" sz="1800" b="1">
                <a:effectLst/>
                <a:latin typeface="Calibri" panose="020F0502020204030204" pitchFamily="34" charset="0"/>
                <a:ea typeface="Calibri" panose="020F0502020204030204" pitchFamily="34" charset="0"/>
              </a:rPr>
              <a:t>Kaitlin Ferguson, Artist:</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It has been really inspiring to work on this collaboration with both Gill and Sarah, and to create a resource which draws upon areas of the curriculum which we each feel very passionate about. It has been a fascinating process, which has allowed us to find inspiration from each other's passions and knowledge.</a:t>
            </a:r>
            <a:endParaRPr lang="en-GB" sz="1800">
              <a:effectLst/>
              <a:latin typeface="Calibri"/>
              <a:ea typeface="Arial" panose="020B0604020202020204" pitchFamily="34" charset="0"/>
              <a:cs typeface="Calibri"/>
            </a:endParaRPr>
          </a:p>
          <a:p>
            <a:pPr marL="0" indent="0">
              <a:lnSpc>
                <a:spcPct val="115000"/>
              </a:lnSpc>
              <a:buNone/>
            </a:pPr>
            <a:r>
              <a:rPr lang="en-GB" sz="1800">
                <a:effectLst/>
                <a:latin typeface="Calibri" panose="020F0502020204030204" pitchFamily="34" charset="0"/>
                <a:ea typeface="Calibri" panose="020F0502020204030204" pitchFamily="34" charset="0"/>
              </a:rPr>
              <a:t>When we began creating the resource, we agreed it was really important that each set of activities felt truly balanced between art and science. We saw science as an inspiration for making art, and creativity as a means to explore science on a more meaningful level.</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Art is a dynamic subject which has the ability to work in tandem with any subject in the curriculum, to bring greater depth and understanding. During our initial chats, we realised that classifying and sorting was not only a science skill which is relevant to each year group, but it also is a skill found in art. For example, curation is simply the sorting and organising of artworks. Therefore we designed the activities to have identifying and classification at the heart of them.</a:t>
            </a:r>
            <a:r>
              <a:rPr lang="en-GB" sz="1800">
                <a:latin typeface="Calibri"/>
                <a:ea typeface="Calibri" panose="020F0502020204030204" pitchFamily="34" charset="0"/>
                <a:cs typeface="Calibri"/>
              </a:rPr>
              <a:t> </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It’s been really enlightening to learn about the curriculum in greater detail, from those who are actively teaching it. This has allowed me to absorb and learn from the amazing teaching of Gill and Sarah. Like most teachers, Gill and Sarah have to come up with infinite new ideas and activities for their pupils regularly, under pressure of time constraints. Therefore, it has been really rewarding to create a resource which is designed both for ease of use for the teacher but also full of excitement and wonder for the children.</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panose="020F0502020204030204" pitchFamily="34" charset="0"/>
                <a:ea typeface="Calibri" panose="020F0502020204030204" pitchFamily="34" charset="0"/>
              </a:rPr>
              <a:t>We hope that the resource offers teachers an exciting and ambitious set of ideas, rooted in the curriculum, to help grow the confidence, knowledge, and creativity of children.</a:t>
            </a:r>
            <a:endParaRPr lang="en-GB" sz="1800">
              <a:effectLst/>
              <a:latin typeface="Arial" panose="020B0604020202020204" pitchFamily="34" charset="0"/>
              <a:ea typeface="Arial" panose="020B0604020202020204" pitchFamily="34" charset="0"/>
            </a:endParaRPr>
          </a:p>
          <a:p>
            <a:pPr marL="0" indent="0">
              <a:buNone/>
            </a:pPr>
            <a:endParaRPr lang="en-GB"/>
          </a:p>
        </p:txBody>
      </p:sp>
      <p:pic>
        <p:nvPicPr>
          <p:cNvPr id="5" name="Picture 5" descr="A picture containing coil spring&#10;&#10;Description automatically generated">
            <a:extLst>
              <a:ext uri="{FF2B5EF4-FFF2-40B4-BE49-F238E27FC236}">
                <a16:creationId xmlns:a16="http://schemas.microsoft.com/office/drawing/2014/main" id="{846508C3-2D52-4A37-A591-E19661ACE47D}"/>
              </a:ext>
            </a:extLst>
          </p:cNvPr>
          <p:cNvPicPr>
            <a:picLocks noChangeAspect="1"/>
          </p:cNvPicPr>
          <p:nvPr/>
        </p:nvPicPr>
        <p:blipFill>
          <a:blip r:embed="rId2"/>
          <a:stretch>
            <a:fillRect/>
          </a:stretch>
        </p:blipFill>
        <p:spPr>
          <a:xfrm rot="12900000">
            <a:off x="10849018" y="-171629"/>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ADFD54CA-8A53-425D-BC69-06E48704FEAF}"/>
              </a:ext>
            </a:extLst>
          </p:cNvPr>
          <p:cNvPicPr>
            <a:picLocks noChangeAspect="1"/>
          </p:cNvPicPr>
          <p:nvPr/>
        </p:nvPicPr>
        <p:blipFill>
          <a:blip r:embed="rId3"/>
          <a:stretch>
            <a:fillRect/>
          </a:stretch>
        </p:blipFill>
        <p:spPr>
          <a:xfrm rot="9600000">
            <a:off x="9953890" y="-406400"/>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70A41384-DEB2-479C-94BE-C9B26D9645B9}"/>
              </a:ext>
            </a:extLst>
          </p:cNvPr>
          <p:cNvPicPr>
            <a:picLocks noChangeAspect="1"/>
          </p:cNvPicPr>
          <p:nvPr/>
        </p:nvPicPr>
        <p:blipFill>
          <a:blip r:embed="rId4"/>
          <a:stretch>
            <a:fillRect/>
          </a:stretch>
        </p:blipFill>
        <p:spPr>
          <a:xfrm rot="11460000">
            <a:off x="11653499" y="449545"/>
            <a:ext cx="985981" cy="1554480"/>
          </a:xfrm>
          <a:prstGeom prst="rect">
            <a:avLst/>
          </a:prstGeom>
        </p:spPr>
      </p:pic>
    </p:spTree>
    <p:extLst>
      <p:ext uri="{BB962C8B-B14F-4D97-AF65-F5344CB8AC3E}">
        <p14:creationId xmlns:p14="http://schemas.microsoft.com/office/powerpoint/2010/main" val="82483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a:extLst>
              <a:ext uri="{FF2B5EF4-FFF2-40B4-BE49-F238E27FC236}">
                <a16:creationId xmlns:a16="http://schemas.microsoft.com/office/drawing/2014/main" id="{81C4A631-DB27-4B88-80D5-EBE6E45FCE90}"/>
              </a:ext>
            </a:extLst>
          </p:cNvPr>
          <p:cNvPicPr>
            <a:picLocks noChangeAspect="1"/>
          </p:cNvPicPr>
          <p:nvPr/>
        </p:nvPicPr>
        <p:blipFill>
          <a:blip r:embed="rId3"/>
          <a:stretch>
            <a:fillRect/>
          </a:stretch>
        </p:blipFill>
        <p:spPr>
          <a:xfrm>
            <a:off x="14817" y="1058"/>
            <a:ext cx="12172950" cy="6855883"/>
          </a:xfrm>
          <a:prstGeom prst="rect">
            <a:avLst/>
          </a:prstGeom>
        </p:spPr>
      </p:pic>
      <p:sp>
        <p:nvSpPr>
          <p:cNvPr id="10" name="TextBox 9">
            <a:extLst>
              <a:ext uri="{FF2B5EF4-FFF2-40B4-BE49-F238E27FC236}">
                <a16:creationId xmlns:a16="http://schemas.microsoft.com/office/drawing/2014/main" id="{14094BD0-A382-43E0-8FD2-BFDDC0B894DD}"/>
              </a:ext>
            </a:extLst>
          </p:cNvPr>
          <p:cNvSpPr txBox="1"/>
          <p:nvPr/>
        </p:nvSpPr>
        <p:spPr>
          <a:xfrm>
            <a:off x="2368755" y="4719278"/>
            <a:ext cx="377558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latin typeface="Ink Free" panose="03080402000500000000" pitchFamily="66" charset="0"/>
              </a:rPr>
              <a:t>with Year 1</a:t>
            </a:r>
          </a:p>
        </p:txBody>
      </p:sp>
    </p:spTree>
    <p:extLst>
      <p:ext uri="{BB962C8B-B14F-4D97-AF65-F5344CB8AC3E}">
        <p14:creationId xmlns:p14="http://schemas.microsoft.com/office/powerpoint/2010/main" val="1028811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50EF17-2F72-4A12-BC2B-B65DC6EFF2B5}"/>
              </a:ext>
            </a:extLst>
          </p:cNvPr>
          <p:cNvSpPr>
            <a:spLocks noGrp="1"/>
          </p:cNvSpPr>
          <p:nvPr>
            <p:ph idx="1"/>
          </p:nvPr>
        </p:nvSpPr>
        <p:spPr>
          <a:xfrm>
            <a:off x="945242" y="2675106"/>
            <a:ext cx="6094694" cy="3293741"/>
          </a:xfrm>
        </p:spPr>
        <p:txBody>
          <a:bodyPr vert="horz" lIns="91440" tIns="45720" rIns="91440" bIns="45720" rtlCol="0" anchor="t">
            <a:normAutofit/>
          </a:bodyPr>
          <a:lstStyle/>
          <a:p>
            <a:pPr marL="0" indent="0">
              <a:buNone/>
            </a:pPr>
            <a:r>
              <a:rPr lang="en-GB" sz="2000" i="1" dirty="0"/>
              <a:t>Observe closely, perhaps using magnifying glasses, and compare and contrast familiar plants; describe how they were able to identify and group them.</a:t>
            </a:r>
            <a:endParaRPr lang="en-GB" sz="2000" b="1" i="1" dirty="0">
              <a:cs typeface="Calibri"/>
            </a:endParaRPr>
          </a:p>
          <a:p>
            <a:pPr marL="0" indent="0">
              <a:buNone/>
            </a:pPr>
            <a:endParaRPr lang="en-GB" sz="1050" b="1" dirty="0">
              <a:cs typeface="Calibri"/>
            </a:endParaRPr>
          </a:p>
          <a:p>
            <a:pPr marL="0" indent="0">
              <a:buNone/>
            </a:pPr>
            <a:r>
              <a:rPr lang="en-GB" sz="2400" b="1" dirty="0">
                <a:cs typeface="Calibri"/>
              </a:rPr>
              <a:t>You will need...</a:t>
            </a:r>
            <a:endParaRPr lang="en-GB" sz="2400" dirty="0">
              <a:cs typeface="Calibri" panose="020F0502020204030204"/>
            </a:endParaRPr>
          </a:p>
          <a:p>
            <a:r>
              <a:rPr lang="en-GB" sz="2000" dirty="0"/>
              <a:t>Coloured electrical tape, masking tape or hula hoops to make 'sorting circles' on the floor.</a:t>
            </a:r>
          </a:p>
          <a:p>
            <a:pPr marL="0" indent="0">
              <a:buNone/>
            </a:pPr>
            <a:endParaRPr lang="en-GB" sz="1000" dirty="0"/>
          </a:p>
          <a:p>
            <a:r>
              <a:rPr lang="en-GB" sz="2000" dirty="0"/>
              <a:t>A variety of leaves.  </a:t>
            </a:r>
          </a:p>
        </p:txBody>
      </p:sp>
      <p:sp>
        <p:nvSpPr>
          <p:cNvPr id="5" name="Rectangle 4">
            <a:extLst>
              <a:ext uri="{FF2B5EF4-FFF2-40B4-BE49-F238E27FC236}">
                <a16:creationId xmlns:a16="http://schemas.microsoft.com/office/drawing/2014/main" id="{45872CD9-0EB5-4A6B-853B-25CD8407EFA0}"/>
              </a:ext>
            </a:extLst>
          </p:cNvPr>
          <p:cNvSpPr/>
          <p:nvPr/>
        </p:nvSpPr>
        <p:spPr>
          <a:xfrm>
            <a:off x="-2117" y="-2117"/>
            <a:ext cx="12382499" cy="910166"/>
          </a:xfrm>
          <a:prstGeom prst="rect">
            <a:avLst/>
          </a:prstGeom>
          <a:solidFill>
            <a:srgbClr val="8C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17" descr="Shape, arrow&#10;&#10;Description automatically generated">
            <a:extLst>
              <a:ext uri="{FF2B5EF4-FFF2-40B4-BE49-F238E27FC236}">
                <a16:creationId xmlns:a16="http://schemas.microsoft.com/office/drawing/2014/main" id="{F5B55411-6A3D-4C2B-AE12-D71BA43EFD08}"/>
              </a:ext>
            </a:extLst>
          </p:cNvPr>
          <p:cNvPicPr>
            <a:picLocks noChangeAspect="1"/>
          </p:cNvPicPr>
          <p:nvPr/>
        </p:nvPicPr>
        <p:blipFill rotWithShape="1">
          <a:blip r:embed="rId3"/>
          <a:srcRect t="11789" r="3557" b="28966"/>
          <a:stretch/>
        </p:blipFill>
        <p:spPr>
          <a:xfrm>
            <a:off x="9666816" y="-2618"/>
            <a:ext cx="2582553" cy="916008"/>
          </a:xfrm>
          <a:prstGeom prst="rect">
            <a:avLst/>
          </a:prstGeom>
        </p:spPr>
      </p:pic>
      <p:sp>
        <p:nvSpPr>
          <p:cNvPr id="9" name="Title 1">
            <a:extLst>
              <a:ext uri="{FF2B5EF4-FFF2-40B4-BE49-F238E27FC236}">
                <a16:creationId xmlns:a16="http://schemas.microsoft.com/office/drawing/2014/main" id="{BB5A85E4-A810-4ABD-8274-B6C6D25EB3FD}"/>
              </a:ext>
            </a:extLst>
          </p:cNvPr>
          <p:cNvSpPr txBox="1">
            <a:spLocks/>
          </p:cNvSpPr>
          <p:nvPr/>
        </p:nvSpPr>
        <p:spPr>
          <a:xfrm>
            <a:off x="835479" y="375747"/>
            <a:ext cx="4906434" cy="605673"/>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i="1">
                <a:solidFill>
                  <a:schemeClr val="bg1"/>
                </a:solidFill>
              </a:rPr>
              <a:t>Classification activity</a:t>
            </a:r>
            <a:r>
              <a:rPr lang="en-GB" sz="4000" b="1" i="1">
                <a:solidFill>
                  <a:schemeClr val="accent4">
                    <a:lumMod val="75000"/>
                  </a:schemeClr>
                </a:solidFill>
              </a:rPr>
              <a:t> </a:t>
            </a:r>
            <a:br>
              <a:rPr lang="en-GB" sz="3200" i="1"/>
            </a:br>
            <a:r>
              <a:rPr lang="en-GB" sz="3100" i="1"/>
              <a:t>   </a:t>
            </a:r>
            <a:r>
              <a:rPr lang="en-GB" sz="1400" i="1"/>
              <a:t>  </a:t>
            </a:r>
            <a:endParaRPr lang="en-GB" i="1"/>
          </a:p>
        </p:txBody>
      </p:sp>
      <p:pic>
        <p:nvPicPr>
          <p:cNvPr id="13" name="Picture 13">
            <a:extLst>
              <a:ext uri="{FF2B5EF4-FFF2-40B4-BE49-F238E27FC236}">
                <a16:creationId xmlns:a16="http://schemas.microsoft.com/office/drawing/2014/main" id="{1EA484F8-0414-4087-94E3-E8E4A10BE9E0}"/>
              </a:ext>
            </a:extLst>
          </p:cNvPr>
          <p:cNvPicPr>
            <a:picLocks noChangeAspect="1"/>
          </p:cNvPicPr>
          <p:nvPr/>
        </p:nvPicPr>
        <p:blipFill>
          <a:blip r:embed="rId4"/>
          <a:stretch>
            <a:fillRect/>
          </a:stretch>
        </p:blipFill>
        <p:spPr>
          <a:xfrm>
            <a:off x="1053494" y="1548761"/>
            <a:ext cx="4002617" cy="944613"/>
          </a:xfrm>
          <a:prstGeom prst="rect">
            <a:avLst/>
          </a:prstGeom>
        </p:spPr>
      </p:pic>
      <p:pic>
        <p:nvPicPr>
          <p:cNvPr id="14" name="Picture 14">
            <a:extLst>
              <a:ext uri="{FF2B5EF4-FFF2-40B4-BE49-F238E27FC236}">
                <a16:creationId xmlns:a16="http://schemas.microsoft.com/office/drawing/2014/main" id="{21237ACE-3473-4C5A-B810-D24E21C94005}"/>
              </a:ext>
            </a:extLst>
          </p:cNvPr>
          <p:cNvPicPr>
            <a:picLocks noChangeAspect="1"/>
          </p:cNvPicPr>
          <p:nvPr/>
        </p:nvPicPr>
        <p:blipFill>
          <a:blip r:embed="rId5"/>
          <a:stretch>
            <a:fillRect/>
          </a:stretch>
        </p:blipFill>
        <p:spPr>
          <a:xfrm rot="3540000">
            <a:off x="7213297" y="2224769"/>
            <a:ext cx="1261534" cy="1118239"/>
          </a:xfrm>
          <a:prstGeom prst="rect">
            <a:avLst/>
          </a:prstGeom>
        </p:spPr>
      </p:pic>
      <p:pic>
        <p:nvPicPr>
          <p:cNvPr id="15" name="Picture 15">
            <a:extLst>
              <a:ext uri="{FF2B5EF4-FFF2-40B4-BE49-F238E27FC236}">
                <a16:creationId xmlns:a16="http://schemas.microsoft.com/office/drawing/2014/main" id="{96D40B75-4DFF-4B44-BF0C-2312AB64B664}"/>
              </a:ext>
            </a:extLst>
          </p:cNvPr>
          <p:cNvPicPr>
            <a:picLocks noChangeAspect="1"/>
          </p:cNvPicPr>
          <p:nvPr/>
        </p:nvPicPr>
        <p:blipFill>
          <a:blip r:embed="rId6"/>
          <a:stretch>
            <a:fillRect/>
          </a:stretch>
        </p:blipFill>
        <p:spPr>
          <a:xfrm>
            <a:off x="8939299" y="1244600"/>
            <a:ext cx="1287818" cy="2072217"/>
          </a:xfrm>
          <a:prstGeom prst="rect">
            <a:avLst/>
          </a:prstGeom>
        </p:spPr>
      </p:pic>
      <p:pic>
        <p:nvPicPr>
          <p:cNvPr id="16" name="Picture 16" descr="Logo&#10;&#10;Description automatically generated">
            <a:extLst>
              <a:ext uri="{FF2B5EF4-FFF2-40B4-BE49-F238E27FC236}">
                <a16:creationId xmlns:a16="http://schemas.microsoft.com/office/drawing/2014/main" id="{36A14615-1F6A-4900-81B2-CFCE01005EB2}"/>
              </a:ext>
            </a:extLst>
          </p:cNvPr>
          <p:cNvPicPr>
            <a:picLocks noChangeAspect="1"/>
          </p:cNvPicPr>
          <p:nvPr/>
        </p:nvPicPr>
        <p:blipFill>
          <a:blip r:embed="rId7"/>
          <a:stretch>
            <a:fillRect/>
          </a:stretch>
        </p:blipFill>
        <p:spPr>
          <a:xfrm>
            <a:off x="10312400" y="1831546"/>
            <a:ext cx="1272117" cy="1332241"/>
          </a:xfrm>
          <a:prstGeom prst="rect">
            <a:avLst/>
          </a:prstGeom>
        </p:spPr>
      </p:pic>
      <p:pic>
        <p:nvPicPr>
          <p:cNvPr id="17" name="Picture 17" descr="A picture containing outdoor, dark, hydrozoan&#10;&#10;Description automatically generated">
            <a:extLst>
              <a:ext uri="{FF2B5EF4-FFF2-40B4-BE49-F238E27FC236}">
                <a16:creationId xmlns:a16="http://schemas.microsoft.com/office/drawing/2014/main" id="{BD155382-190C-4A2F-9E4B-EABD8E5D9AF3}"/>
              </a:ext>
            </a:extLst>
          </p:cNvPr>
          <p:cNvPicPr>
            <a:picLocks noChangeAspect="1"/>
          </p:cNvPicPr>
          <p:nvPr/>
        </p:nvPicPr>
        <p:blipFill>
          <a:blip r:embed="rId8"/>
          <a:stretch>
            <a:fillRect/>
          </a:stretch>
        </p:blipFill>
        <p:spPr>
          <a:xfrm>
            <a:off x="7888816" y="1640764"/>
            <a:ext cx="753534" cy="380304"/>
          </a:xfrm>
          <a:prstGeom prst="rect">
            <a:avLst/>
          </a:prstGeom>
        </p:spPr>
      </p:pic>
      <p:pic>
        <p:nvPicPr>
          <p:cNvPr id="18" name="Picture 18">
            <a:extLst>
              <a:ext uri="{FF2B5EF4-FFF2-40B4-BE49-F238E27FC236}">
                <a16:creationId xmlns:a16="http://schemas.microsoft.com/office/drawing/2014/main" id="{9C86D2F7-510E-42E3-8262-5E0D987B3687}"/>
              </a:ext>
            </a:extLst>
          </p:cNvPr>
          <p:cNvPicPr>
            <a:picLocks noChangeAspect="1"/>
          </p:cNvPicPr>
          <p:nvPr/>
        </p:nvPicPr>
        <p:blipFill>
          <a:blip r:embed="rId9"/>
          <a:stretch>
            <a:fillRect/>
          </a:stretch>
        </p:blipFill>
        <p:spPr>
          <a:xfrm>
            <a:off x="6301316" y="4397764"/>
            <a:ext cx="1462617" cy="1893638"/>
          </a:xfrm>
          <a:prstGeom prst="rect">
            <a:avLst/>
          </a:prstGeom>
        </p:spPr>
      </p:pic>
      <p:pic>
        <p:nvPicPr>
          <p:cNvPr id="22" name="Picture 22">
            <a:extLst>
              <a:ext uri="{FF2B5EF4-FFF2-40B4-BE49-F238E27FC236}">
                <a16:creationId xmlns:a16="http://schemas.microsoft.com/office/drawing/2014/main" id="{77DBBCCE-AC73-41FE-9854-592617A4E52F}"/>
              </a:ext>
            </a:extLst>
          </p:cNvPr>
          <p:cNvPicPr>
            <a:picLocks noChangeAspect="1"/>
          </p:cNvPicPr>
          <p:nvPr/>
        </p:nvPicPr>
        <p:blipFill>
          <a:blip r:embed="rId10"/>
          <a:stretch>
            <a:fillRect/>
          </a:stretch>
        </p:blipFill>
        <p:spPr>
          <a:xfrm>
            <a:off x="9074150" y="3803650"/>
            <a:ext cx="2743200" cy="2743200"/>
          </a:xfrm>
          <a:prstGeom prst="rect">
            <a:avLst/>
          </a:prstGeom>
        </p:spPr>
      </p:pic>
      <p:pic>
        <p:nvPicPr>
          <p:cNvPr id="23" name="Picture 23" descr="A picture containing text, device, control panel&#10;&#10;Description automatically generated">
            <a:extLst>
              <a:ext uri="{FF2B5EF4-FFF2-40B4-BE49-F238E27FC236}">
                <a16:creationId xmlns:a16="http://schemas.microsoft.com/office/drawing/2014/main" id="{C47E2244-33EB-4D89-85B2-28249678A66C}"/>
              </a:ext>
            </a:extLst>
          </p:cNvPr>
          <p:cNvPicPr>
            <a:picLocks noChangeAspect="1"/>
          </p:cNvPicPr>
          <p:nvPr/>
        </p:nvPicPr>
        <p:blipFill>
          <a:blip r:embed="rId11"/>
          <a:stretch>
            <a:fillRect/>
          </a:stretch>
        </p:blipFill>
        <p:spPr>
          <a:xfrm>
            <a:off x="7888817" y="3528484"/>
            <a:ext cx="2743200" cy="2743200"/>
          </a:xfrm>
          <a:prstGeom prst="rect">
            <a:avLst/>
          </a:prstGeom>
        </p:spPr>
      </p:pic>
    </p:spTree>
    <p:extLst>
      <p:ext uri="{BB962C8B-B14F-4D97-AF65-F5344CB8AC3E}">
        <p14:creationId xmlns:p14="http://schemas.microsoft.com/office/powerpoint/2010/main" val="3915719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A38563-17C1-4DD0-BAA3-3223A1BBC03F}"/>
              </a:ext>
            </a:extLst>
          </p:cNvPr>
          <p:cNvSpPr>
            <a:spLocks noGrp="1"/>
          </p:cNvSpPr>
          <p:nvPr>
            <p:ph idx="1"/>
          </p:nvPr>
        </p:nvSpPr>
        <p:spPr>
          <a:xfrm>
            <a:off x="838200" y="2451148"/>
            <a:ext cx="4544705" cy="3327756"/>
          </a:xfrm>
        </p:spPr>
        <p:txBody>
          <a:bodyPr vert="horz" lIns="91440" tIns="45720" rIns="91440" bIns="45720" rtlCol="0" anchor="t">
            <a:normAutofit/>
          </a:bodyPr>
          <a:lstStyle/>
          <a:p>
            <a:pPr marL="457200" indent="-457200">
              <a:buAutoNum type="arabicPeriod"/>
            </a:pPr>
            <a:r>
              <a:rPr lang="en-GB" sz="2000" b="0" i="0" u="none" strike="noStrike">
                <a:solidFill>
                  <a:srgbClr val="0B0C0C"/>
                </a:solidFill>
                <a:effectLst/>
              </a:rPr>
              <a:t>Have a careful look at a variety of leaves you've collected. </a:t>
            </a:r>
            <a:endParaRPr lang="en-US"/>
          </a:p>
          <a:p>
            <a:pPr marL="457200" indent="-457200">
              <a:buAutoNum type="arabicPeriod"/>
            </a:pPr>
            <a:endParaRPr lang="en-GB" sz="2000" b="0" i="0" u="none" strike="noStrike">
              <a:solidFill>
                <a:srgbClr val="0B0C0C"/>
              </a:solidFill>
              <a:effectLst/>
              <a:cs typeface="Calibri" panose="020F0502020204030204"/>
            </a:endParaRPr>
          </a:p>
          <a:p>
            <a:pPr marL="457200" indent="-457200">
              <a:buAutoNum type="arabicPeriod"/>
            </a:pPr>
            <a:r>
              <a:rPr lang="en-GB" sz="2000" b="0" i="0" u="none" strike="noStrike">
                <a:solidFill>
                  <a:srgbClr val="0B0C0C"/>
                </a:solidFill>
                <a:effectLst/>
              </a:rPr>
              <a:t>What words would you use to describe the different leaves? </a:t>
            </a:r>
            <a:endParaRPr lang="en-GB" sz="2000" b="0" i="0" u="none" strike="noStrike">
              <a:solidFill>
                <a:srgbClr val="0B0C0C"/>
              </a:solidFill>
              <a:effectLst/>
              <a:cs typeface="Calibri" panose="020F0502020204030204"/>
            </a:endParaRPr>
          </a:p>
          <a:p>
            <a:pPr marL="457200" indent="-457200">
              <a:buAutoNum type="arabicPeriod"/>
            </a:pPr>
            <a:endParaRPr lang="en-GB" sz="2000" b="0" i="0" u="none" strike="noStrike">
              <a:solidFill>
                <a:srgbClr val="0B0C0C"/>
              </a:solidFill>
              <a:effectLst/>
              <a:cs typeface="Calibri" panose="020F0502020204030204"/>
            </a:endParaRPr>
          </a:p>
          <a:p>
            <a:pPr marL="457200" indent="-457200">
              <a:buAutoNum type="arabicPeriod"/>
            </a:pPr>
            <a:r>
              <a:rPr lang="en-GB" sz="2000" b="0" i="0" u="none" strike="noStrike">
                <a:solidFill>
                  <a:srgbClr val="0B0C0C"/>
                </a:solidFill>
                <a:effectLst/>
              </a:rPr>
              <a:t>Look carefully</a:t>
            </a:r>
            <a:r>
              <a:rPr lang="en-GB" sz="2000">
                <a:solidFill>
                  <a:srgbClr val="0B0C0C"/>
                </a:solidFill>
              </a:rPr>
              <a:t>. W</a:t>
            </a:r>
            <a:r>
              <a:rPr lang="en-GB" sz="2000" b="0" i="0" u="none" strike="noStrike">
                <a:solidFill>
                  <a:srgbClr val="0B0C0C"/>
                </a:solidFill>
                <a:effectLst/>
              </a:rPr>
              <a:t>hat similarities and differences can you notice?</a:t>
            </a:r>
            <a:r>
              <a:rPr lang="en-GB" sz="2000"/>
              <a:t> </a:t>
            </a:r>
            <a:endParaRPr lang="en-GB" sz="2000">
              <a:cs typeface="Calibri" panose="020F0502020204030204"/>
            </a:endParaRPr>
          </a:p>
        </p:txBody>
      </p:sp>
      <p:pic>
        <p:nvPicPr>
          <p:cNvPr id="7" name="Picture 6" descr="White text on a black background&#10;&#10;Description automatically generated">
            <a:extLst>
              <a:ext uri="{FF2B5EF4-FFF2-40B4-BE49-F238E27FC236}">
                <a16:creationId xmlns:a16="http://schemas.microsoft.com/office/drawing/2014/main" id="{49B09A28-808B-4E34-AE9E-19E4AC55CCBF}"/>
              </a:ext>
            </a:extLst>
          </p:cNvPr>
          <p:cNvPicPr>
            <a:picLocks noChangeAspect="1"/>
          </p:cNvPicPr>
          <p:nvPr/>
        </p:nvPicPr>
        <p:blipFill>
          <a:blip r:embed="rId3"/>
          <a:stretch>
            <a:fillRect/>
          </a:stretch>
        </p:blipFill>
        <p:spPr>
          <a:xfrm>
            <a:off x="964660" y="1147965"/>
            <a:ext cx="3879742" cy="714256"/>
          </a:xfrm>
          <a:prstGeom prst="rect">
            <a:avLst/>
          </a:prstGeom>
        </p:spPr>
      </p:pic>
      <p:pic>
        <p:nvPicPr>
          <p:cNvPr id="8" name="Picture 8" descr="A picture containing logo&#10;&#10;Description automatically generated">
            <a:extLst>
              <a:ext uri="{FF2B5EF4-FFF2-40B4-BE49-F238E27FC236}">
                <a16:creationId xmlns:a16="http://schemas.microsoft.com/office/drawing/2014/main" id="{02F36F75-FB4E-49F4-862B-71BB4188C706}"/>
              </a:ext>
            </a:extLst>
          </p:cNvPr>
          <p:cNvPicPr>
            <a:picLocks noChangeAspect="1"/>
          </p:cNvPicPr>
          <p:nvPr/>
        </p:nvPicPr>
        <p:blipFill>
          <a:blip r:embed="rId4"/>
          <a:stretch>
            <a:fillRect/>
          </a:stretch>
        </p:blipFill>
        <p:spPr>
          <a:xfrm>
            <a:off x="7068279" y="382137"/>
            <a:ext cx="3605533" cy="5798023"/>
          </a:xfrm>
          <a:prstGeom prst="rect">
            <a:avLst/>
          </a:prstGeom>
        </p:spPr>
      </p:pic>
    </p:spTree>
    <p:extLst>
      <p:ext uri="{BB962C8B-B14F-4D97-AF65-F5344CB8AC3E}">
        <p14:creationId xmlns:p14="http://schemas.microsoft.com/office/powerpoint/2010/main" val="125782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CECDFF-BD21-4EDB-9FFD-AA5598698169}"/>
              </a:ext>
            </a:extLst>
          </p:cNvPr>
          <p:cNvSpPr>
            <a:spLocks noGrp="1"/>
          </p:cNvSpPr>
          <p:nvPr>
            <p:ph idx="1"/>
          </p:nvPr>
        </p:nvSpPr>
        <p:spPr>
          <a:xfrm>
            <a:off x="832659" y="1669476"/>
            <a:ext cx="10515600" cy="4476485"/>
          </a:xfrm>
        </p:spPr>
        <p:txBody>
          <a:bodyPr/>
          <a:lstStyle/>
          <a:p>
            <a:pPr marL="0" indent="0">
              <a:buNone/>
            </a:pPr>
            <a:r>
              <a:rPr lang="en-GB" sz="2000">
                <a:solidFill>
                  <a:srgbClr val="0B0C0C"/>
                </a:solidFill>
              </a:rPr>
              <a:t>D</a:t>
            </a:r>
            <a:r>
              <a:rPr lang="en-GB" sz="2000" b="0" i="0" u="none" strike="noStrike">
                <a:solidFill>
                  <a:srgbClr val="0B0C0C"/>
                </a:solidFill>
                <a:effectLst/>
              </a:rPr>
              <a:t>raw a set of circles on the floor of the classroom using your tape or hula hoops!</a:t>
            </a:r>
          </a:p>
          <a:p>
            <a:pPr marL="0" indent="0">
              <a:buNone/>
            </a:pPr>
            <a:endParaRPr lang="en-GB" sz="800">
              <a:solidFill>
                <a:srgbClr val="0B0C0C"/>
              </a:solidFill>
            </a:endParaRPr>
          </a:p>
          <a:p>
            <a:pPr marL="0" indent="0">
              <a:buNone/>
            </a:pPr>
            <a:r>
              <a:rPr lang="en-GB" sz="2000" b="0" i="0" u="none" strike="noStrike">
                <a:solidFill>
                  <a:srgbClr val="0B0C0C"/>
                </a:solidFill>
                <a:effectLst/>
              </a:rPr>
              <a:t>Work together to sort the leaves according to different categories. </a:t>
            </a:r>
          </a:p>
          <a:p>
            <a:pPr marL="0" indent="0">
              <a:buNone/>
            </a:pPr>
            <a:endParaRPr lang="en-GB" sz="800" b="0" i="0" u="none" strike="noStrike">
              <a:solidFill>
                <a:srgbClr val="0B0C0C"/>
              </a:solidFill>
              <a:effectLst/>
            </a:endParaRPr>
          </a:p>
          <a:p>
            <a:pPr marL="457200" lvl="1" indent="0">
              <a:buNone/>
            </a:pPr>
            <a:r>
              <a:rPr lang="en-GB" sz="2000" b="0" i="0" u="none" strike="noStrike">
                <a:solidFill>
                  <a:srgbClr val="0B0C0C"/>
                </a:solidFill>
                <a:effectLst/>
              </a:rPr>
              <a:t>These could be:</a:t>
            </a:r>
            <a:r>
              <a:rPr lang="en-GB" sz="2000"/>
              <a:t> </a:t>
            </a:r>
          </a:p>
          <a:p>
            <a:pPr marL="457200" lvl="1" indent="0">
              <a:buNone/>
            </a:pPr>
            <a:endParaRPr lang="en-GB" sz="800"/>
          </a:p>
          <a:p>
            <a:pPr lvl="1">
              <a:buFontTx/>
              <a:buChar char="-"/>
            </a:pPr>
            <a:r>
              <a:rPr lang="en-GB" sz="2000" b="1" i="0" u="none" strike="noStrike">
                <a:solidFill>
                  <a:srgbClr val="0B0C0C"/>
                </a:solidFill>
                <a:effectLst/>
              </a:rPr>
              <a:t>Classify by type: </a:t>
            </a:r>
            <a:r>
              <a:rPr lang="en-GB" sz="2000">
                <a:solidFill>
                  <a:srgbClr val="0B0C0C"/>
                </a:solidFill>
              </a:rPr>
              <a:t>e</a:t>
            </a:r>
            <a:r>
              <a:rPr lang="en-GB" sz="2000" b="0" i="0" u="none" strike="noStrike">
                <a:solidFill>
                  <a:srgbClr val="0B0C0C"/>
                </a:solidFill>
                <a:effectLst/>
              </a:rPr>
              <a:t>vergreen or deciduous</a:t>
            </a:r>
          </a:p>
          <a:p>
            <a:pPr lvl="1">
              <a:buFontTx/>
              <a:buChar char="-"/>
            </a:pPr>
            <a:r>
              <a:rPr lang="en-GB" sz="2000" b="1" i="0" u="none" strike="noStrike">
                <a:solidFill>
                  <a:srgbClr val="0B0C0C"/>
                </a:solidFill>
                <a:effectLst/>
              </a:rPr>
              <a:t>Classify by size</a:t>
            </a:r>
            <a:r>
              <a:rPr lang="en-GB" sz="2000" b="1"/>
              <a:t> </a:t>
            </a:r>
          </a:p>
          <a:p>
            <a:pPr lvl="1">
              <a:buFontTx/>
              <a:buChar char="-"/>
            </a:pPr>
            <a:r>
              <a:rPr lang="en-GB" sz="2000" b="1" i="0" u="none" strike="noStrike">
                <a:solidFill>
                  <a:srgbClr val="000000"/>
                </a:solidFill>
                <a:effectLst/>
              </a:rPr>
              <a:t>Classify by texture: </a:t>
            </a:r>
            <a:r>
              <a:rPr lang="en-GB" sz="2000">
                <a:solidFill>
                  <a:srgbClr val="000000"/>
                </a:solidFill>
              </a:rPr>
              <a:t>s</a:t>
            </a:r>
            <a:r>
              <a:rPr lang="en-GB" sz="2000" b="0" i="0" u="none" strike="noStrike">
                <a:solidFill>
                  <a:srgbClr val="000000"/>
                </a:solidFill>
                <a:effectLst/>
              </a:rPr>
              <a:t>mooth or rough</a:t>
            </a:r>
            <a:r>
              <a:rPr lang="en-GB" sz="2000"/>
              <a:t> </a:t>
            </a:r>
          </a:p>
          <a:p>
            <a:pPr lvl="1">
              <a:buFontTx/>
              <a:buChar char="-"/>
            </a:pPr>
            <a:r>
              <a:rPr lang="en-GB" sz="2000" b="1" i="0" u="none" strike="noStrike">
                <a:solidFill>
                  <a:srgbClr val="0B0C0C"/>
                </a:solidFill>
                <a:effectLst/>
              </a:rPr>
              <a:t>Classify by shape</a:t>
            </a:r>
            <a:r>
              <a:rPr lang="en-GB" sz="2000" b="1"/>
              <a:t> </a:t>
            </a:r>
          </a:p>
          <a:p>
            <a:pPr lvl="1">
              <a:buFontTx/>
              <a:buChar char="-"/>
            </a:pPr>
            <a:r>
              <a:rPr lang="en-GB" sz="2000" b="1" i="0" u="none" strike="noStrike">
                <a:solidFill>
                  <a:srgbClr val="0B0C0C"/>
                </a:solidFill>
                <a:effectLst/>
              </a:rPr>
              <a:t>Classify by colour</a:t>
            </a:r>
            <a:r>
              <a:rPr lang="en-GB" sz="2000" b="1"/>
              <a:t> </a:t>
            </a:r>
          </a:p>
          <a:p>
            <a:pPr marL="457200" lvl="1" indent="0">
              <a:buNone/>
            </a:pPr>
            <a:endParaRPr lang="en-GB" sz="800" b="0" i="0" u="none" strike="noStrike">
              <a:solidFill>
                <a:srgbClr val="0B0C0C"/>
              </a:solidFill>
              <a:effectLst/>
            </a:endParaRPr>
          </a:p>
          <a:p>
            <a:pPr marL="457200" lvl="1" indent="0">
              <a:buNone/>
            </a:pPr>
            <a:r>
              <a:rPr lang="en-GB" sz="2000" b="0" i="0" u="none" strike="noStrike">
                <a:solidFill>
                  <a:srgbClr val="0B0C0C"/>
                </a:solidFill>
                <a:effectLst/>
              </a:rPr>
              <a:t>Or you could even come up with some of your own categories as </a:t>
            </a:r>
            <a:r>
              <a:rPr lang="en-GB" sz="1800" b="0" i="0" u="none" strike="noStrike">
                <a:solidFill>
                  <a:srgbClr val="0B0C0C"/>
                </a:solidFill>
                <a:effectLst/>
                <a:latin typeface="&quot;Avenir Book&quot;"/>
              </a:rPr>
              <a:t>well!</a:t>
            </a:r>
            <a:r>
              <a:rPr lang="en-GB"/>
              <a:t> </a:t>
            </a:r>
          </a:p>
        </p:txBody>
      </p:sp>
      <p:pic>
        <p:nvPicPr>
          <p:cNvPr id="8" name="Picture 8">
            <a:extLst>
              <a:ext uri="{FF2B5EF4-FFF2-40B4-BE49-F238E27FC236}">
                <a16:creationId xmlns:a16="http://schemas.microsoft.com/office/drawing/2014/main" id="{B91375C4-625C-4750-A848-57761CA0434A}"/>
              </a:ext>
            </a:extLst>
          </p:cNvPr>
          <p:cNvPicPr>
            <a:picLocks noChangeAspect="1"/>
          </p:cNvPicPr>
          <p:nvPr/>
        </p:nvPicPr>
        <p:blipFill>
          <a:blip r:embed="rId3"/>
          <a:stretch>
            <a:fillRect/>
          </a:stretch>
        </p:blipFill>
        <p:spPr>
          <a:xfrm>
            <a:off x="9330266" y="3985312"/>
            <a:ext cx="2474383" cy="2474383"/>
          </a:xfrm>
          <a:prstGeom prst="rect">
            <a:avLst/>
          </a:prstGeom>
        </p:spPr>
      </p:pic>
      <p:pic>
        <p:nvPicPr>
          <p:cNvPr id="7" name="Picture 7" descr="A picture containing text, device, control panel&#10;&#10;Description automatically generated">
            <a:extLst>
              <a:ext uri="{FF2B5EF4-FFF2-40B4-BE49-F238E27FC236}">
                <a16:creationId xmlns:a16="http://schemas.microsoft.com/office/drawing/2014/main" id="{A6C3E90E-8030-4DD8-9E13-212B7E5B7224}"/>
              </a:ext>
            </a:extLst>
          </p:cNvPr>
          <p:cNvPicPr>
            <a:picLocks noChangeAspect="1"/>
          </p:cNvPicPr>
          <p:nvPr/>
        </p:nvPicPr>
        <p:blipFill>
          <a:blip r:embed="rId4"/>
          <a:stretch>
            <a:fillRect/>
          </a:stretch>
        </p:blipFill>
        <p:spPr>
          <a:xfrm>
            <a:off x="7344927" y="2527838"/>
            <a:ext cx="2309285" cy="2309285"/>
          </a:xfrm>
          <a:prstGeom prst="rect">
            <a:avLst/>
          </a:prstGeom>
        </p:spPr>
      </p:pic>
      <p:pic>
        <p:nvPicPr>
          <p:cNvPr id="5" name="Picture 5" descr="Logo&#10;&#10;Description automatically generated">
            <a:extLst>
              <a:ext uri="{FF2B5EF4-FFF2-40B4-BE49-F238E27FC236}">
                <a16:creationId xmlns:a16="http://schemas.microsoft.com/office/drawing/2014/main" id="{946AC829-FA28-4B58-BE16-3CCC6FC4A17F}"/>
              </a:ext>
            </a:extLst>
          </p:cNvPr>
          <p:cNvPicPr>
            <a:picLocks noChangeAspect="1"/>
          </p:cNvPicPr>
          <p:nvPr/>
        </p:nvPicPr>
        <p:blipFill>
          <a:blip r:embed="rId5"/>
          <a:stretch>
            <a:fillRect/>
          </a:stretch>
        </p:blipFill>
        <p:spPr>
          <a:xfrm rot="-1500000">
            <a:off x="10521139" y="4238801"/>
            <a:ext cx="666644" cy="1035050"/>
          </a:xfrm>
          <a:prstGeom prst="rect">
            <a:avLst/>
          </a:prstGeom>
        </p:spPr>
      </p:pic>
      <p:pic>
        <p:nvPicPr>
          <p:cNvPr id="6" name="Picture 6">
            <a:extLst>
              <a:ext uri="{FF2B5EF4-FFF2-40B4-BE49-F238E27FC236}">
                <a16:creationId xmlns:a16="http://schemas.microsoft.com/office/drawing/2014/main" id="{5900A0A9-8F2C-427B-B501-A405A4F18556}"/>
              </a:ext>
            </a:extLst>
          </p:cNvPr>
          <p:cNvPicPr>
            <a:picLocks noChangeAspect="1"/>
          </p:cNvPicPr>
          <p:nvPr/>
        </p:nvPicPr>
        <p:blipFill>
          <a:blip r:embed="rId6"/>
          <a:stretch>
            <a:fillRect/>
          </a:stretch>
        </p:blipFill>
        <p:spPr>
          <a:xfrm>
            <a:off x="9464659" y="1178982"/>
            <a:ext cx="2339990" cy="2339990"/>
          </a:xfrm>
          <a:prstGeom prst="rect">
            <a:avLst/>
          </a:prstGeom>
        </p:spPr>
      </p:pic>
      <p:pic>
        <p:nvPicPr>
          <p:cNvPr id="9" name="Picture 9">
            <a:extLst>
              <a:ext uri="{FF2B5EF4-FFF2-40B4-BE49-F238E27FC236}">
                <a16:creationId xmlns:a16="http://schemas.microsoft.com/office/drawing/2014/main" id="{9082E552-3C00-4C39-A465-DEF027036B62}"/>
              </a:ext>
            </a:extLst>
          </p:cNvPr>
          <p:cNvPicPr>
            <a:picLocks noChangeAspect="1"/>
          </p:cNvPicPr>
          <p:nvPr/>
        </p:nvPicPr>
        <p:blipFill>
          <a:blip r:embed="rId7"/>
          <a:stretch>
            <a:fillRect/>
          </a:stretch>
        </p:blipFill>
        <p:spPr>
          <a:xfrm rot="2220000">
            <a:off x="9762658" y="4511420"/>
            <a:ext cx="537115" cy="908051"/>
          </a:xfrm>
          <a:prstGeom prst="rect">
            <a:avLst/>
          </a:prstGeom>
        </p:spPr>
      </p:pic>
      <p:pic>
        <p:nvPicPr>
          <p:cNvPr id="10" name="Picture 10" descr="A picture containing outdoor, dark, hydrozoan&#10;&#10;Description automatically generated">
            <a:extLst>
              <a:ext uri="{FF2B5EF4-FFF2-40B4-BE49-F238E27FC236}">
                <a16:creationId xmlns:a16="http://schemas.microsoft.com/office/drawing/2014/main" id="{75CF36A7-A293-4EFA-B468-DF30BACAA5FA}"/>
              </a:ext>
            </a:extLst>
          </p:cNvPr>
          <p:cNvPicPr>
            <a:picLocks noChangeAspect="1"/>
          </p:cNvPicPr>
          <p:nvPr/>
        </p:nvPicPr>
        <p:blipFill>
          <a:blip r:embed="rId8"/>
          <a:stretch>
            <a:fillRect/>
          </a:stretch>
        </p:blipFill>
        <p:spPr>
          <a:xfrm flipH="1">
            <a:off x="9848850" y="5694182"/>
            <a:ext cx="463550" cy="221554"/>
          </a:xfrm>
          <a:prstGeom prst="rect">
            <a:avLst/>
          </a:prstGeom>
        </p:spPr>
      </p:pic>
      <p:pic>
        <p:nvPicPr>
          <p:cNvPr id="11" name="Picture 11">
            <a:extLst>
              <a:ext uri="{FF2B5EF4-FFF2-40B4-BE49-F238E27FC236}">
                <a16:creationId xmlns:a16="http://schemas.microsoft.com/office/drawing/2014/main" id="{4FFA6BBE-7F1B-40A0-A44B-03E83A2F807A}"/>
              </a:ext>
            </a:extLst>
          </p:cNvPr>
          <p:cNvPicPr>
            <a:picLocks noChangeAspect="1"/>
          </p:cNvPicPr>
          <p:nvPr/>
        </p:nvPicPr>
        <p:blipFill>
          <a:blip r:embed="rId9"/>
          <a:stretch>
            <a:fillRect/>
          </a:stretch>
        </p:blipFill>
        <p:spPr>
          <a:xfrm>
            <a:off x="10518935" y="5314691"/>
            <a:ext cx="700617" cy="620822"/>
          </a:xfrm>
          <a:prstGeom prst="rect">
            <a:avLst/>
          </a:prstGeom>
        </p:spPr>
      </p:pic>
      <p:pic>
        <p:nvPicPr>
          <p:cNvPr id="12" name="Picture 12">
            <a:extLst>
              <a:ext uri="{FF2B5EF4-FFF2-40B4-BE49-F238E27FC236}">
                <a16:creationId xmlns:a16="http://schemas.microsoft.com/office/drawing/2014/main" id="{33014A2A-42BC-4D46-9BD3-54956288080B}"/>
              </a:ext>
            </a:extLst>
          </p:cNvPr>
          <p:cNvPicPr>
            <a:picLocks noChangeAspect="1"/>
          </p:cNvPicPr>
          <p:nvPr/>
        </p:nvPicPr>
        <p:blipFill>
          <a:blip r:embed="rId10"/>
          <a:stretch>
            <a:fillRect/>
          </a:stretch>
        </p:blipFill>
        <p:spPr>
          <a:xfrm>
            <a:off x="9793849" y="1506937"/>
            <a:ext cx="938568" cy="1479550"/>
          </a:xfrm>
          <a:prstGeom prst="rect">
            <a:avLst/>
          </a:prstGeom>
        </p:spPr>
      </p:pic>
      <p:pic>
        <p:nvPicPr>
          <p:cNvPr id="13" name="Picture 13" descr="A picture containing plant&#10;&#10;Description automatically generated">
            <a:extLst>
              <a:ext uri="{FF2B5EF4-FFF2-40B4-BE49-F238E27FC236}">
                <a16:creationId xmlns:a16="http://schemas.microsoft.com/office/drawing/2014/main" id="{F281E066-641C-42ED-A113-6B04B234DBDF}"/>
              </a:ext>
            </a:extLst>
          </p:cNvPr>
          <p:cNvPicPr>
            <a:picLocks noChangeAspect="1"/>
          </p:cNvPicPr>
          <p:nvPr/>
        </p:nvPicPr>
        <p:blipFill>
          <a:blip r:embed="rId11"/>
          <a:stretch>
            <a:fillRect/>
          </a:stretch>
        </p:blipFill>
        <p:spPr>
          <a:xfrm>
            <a:off x="10738767" y="1838860"/>
            <a:ext cx="679591" cy="1236134"/>
          </a:xfrm>
          <a:prstGeom prst="rect">
            <a:avLst/>
          </a:prstGeom>
        </p:spPr>
      </p:pic>
      <p:pic>
        <p:nvPicPr>
          <p:cNvPr id="14" name="Picture 14">
            <a:extLst>
              <a:ext uri="{FF2B5EF4-FFF2-40B4-BE49-F238E27FC236}">
                <a16:creationId xmlns:a16="http://schemas.microsoft.com/office/drawing/2014/main" id="{DDCBE2B4-6381-42E1-92F0-52CD163464B2}"/>
              </a:ext>
            </a:extLst>
          </p:cNvPr>
          <p:cNvPicPr>
            <a:picLocks noChangeAspect="1"/>
          </p:cNvPicPr>
          <p:nvPr/>
        </p:nvPicPr>
        <p:blipFill>
          <a:blip r:embed="rId12"/>
          <a:stretch>
            <a:fillRect/>
          </a:stretch>
        </p:blipFill>
        <p:spPr>
          <a:xfrm rot="5400000">
            <a:off x="8112885" y="3784581"/>
            <a:ext cx="742950" cy="928010"/>
          </a:xfrm>
          <a:prstGeom prst="rect">
            <a:avLst/>
          </a:prstGeom>
        </p:spPr>
      </p:pic>
      <p:pic>
        <p:nvPicPr>
          <p:cNvPr id="15" name="Picture 15" descr="Logo&#10;&#10;Description automatically generated">
            <a:extLst>
              <a:ext uri="{FF2B5EF4-FFF2-40B4-BE49-F238E27FC236}">
                <a16:creationId xmlns:a16="http://schemas.microsoft.com/office/drawing/2014/main" id="{D726E9E5-715D-47F1-9B8E-2AABF9DB8EAA}"/>
              </a:ext>
            </a:extLst>
          </p:cNvPr>
          <p:cNvPicPr>
            <a:picLocks noChangeAspect="1"/>
          </p:cNvPicPr>
          <p:nvPr/>
        </p:nvPicPr>
        <p:blipFill>
          <a:blip r:embed="rId13"/>
          <a:stretch>
            <a:fillRect/>
          </a:stretch>
        </p:blipFill>
        <p:spPr>
          <a:xfrm rot="-2280000">
            <a:off x="7970876" y="2770172"/>
            <a:ext cx="1007534" cy="1067657"/>
          </a:xfrm>
          <a:prstGeom prst="rect">
            <a:avLst/>
          </a:prstGeom>
        </p:spPr>
      </p:pic>
      <p:pic>
        <p:nvPicPr>
          <p:cNvPr id="16" name="Picture 15" descr="White text on a black background&#10;&#10;Description automatically generated">
            <a:extLst>
              <a:ext uri="{FF2B5EF4-FFF2-40B4-BE49-F238E27FC236}">
                <a16:creationId xmlns:a16="http://schemas.microsoft.com/office/drawing/2014/main" id="{A17BC346-8005-4A35-9277-5874C8D4EB86}"/>
              </a:ext>
            </a:extLst>
          </p:cNvPr>
          <p:cNvPicPr>
            <a:picLocks noChangeAspect="1"/>
          </p:cNvPicPr>
          <p:nvPr/>
        </p:nvPicPr>
        <p:blipFill>
          <a:blip r:embed="rId14"/>
          <a:stretch>
            <a:fillRect/>
          </a:stretch>
        </p:blipFill>
        <p:spPr>
          <a:xfrm>
            <a:off x="838200" y="627265"/>
            <a:ext cx="3879742" cy="714256"/>
          </a:xfrm>
          <a:prstGeom prst="rect">
            <a:avLst/>
          </a:prstGeom>
        </p:spPr>
      </p:pic>
      <p:sp>
        <p:nvSpPr>
          <p:cNvPr id="2" name="TextBox 1">
            <a:extLst>
              <a:ext uri="{FF2B5EF4-FFF2-40B4-BE49-F238E27FC236}">
                <a16:creationId xmlns:a16="http://schemas.microsoft.com/office/drawing/2014/main" id="{0426B337-CA43-4DC4-A8AE-B2A690ADEE43}"/>
              </a:ext>
            </a:extLst>
          </p:cNvPr>
          <p:cNvSpPr txBox="1"/>
          <p:nvPr/>
        </p:nvSpPr>
        <p:spPr>
          <a:xfrm>
            <a:off x="4857579" y="799051"/>
            <a:ext cx="2496196" cy="707886"/>
          </a:xfrm>
          <a:prstGeom prst="rect">
            <a:avLst/>
          </a:prstGeom>
          <a:noFill/>
        </p:spPr>
        <p:txBody>
          <a:bodyPr wrap="none" rtlCol="0">
            <a:spAutoFit/>
          </a:bodyPr>
          <a:lstStyle/>
          <a:p>
            <a:r>
              <a:rPr lang="en-GB" sz="4000">
                <a:latin typeface="Ink Free" panose="03080402000500000000" pitchFamily="66" charset="0"/>
              </a:rPr>
              <a:t>continued…</a:t>
            </a:r>
          </a:p>
        </p:txBody>
      </p:sp>
    </p:spTree>
    <p:extLst>
      <p:ext uri="{BB962C8B-B14F-4D97-AF65-F5344CB8AC3E}">
        <p14:creationId xmlns:p14="http://schemas.microsoft.com/office/powerpoint/2010/main" val="22841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down)">
                                      <p:cBhvr>
                                        <p:cTn id="19" dur="5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wipe(down)">
                                      <p:cBhvr>
                                        <p:cTn id="24" dur="500"/>
                                        <p:tgtEl>
                                          <p:spTgt spid="3">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ipe(down)">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down)">
                                      <p:cBhvr>
                                        <p:cTn id="34" dur="500"/>
                                        <p:tgtEl>
                                          <p:spTgt spid="3">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wipe(down)">
                                      <p:cBhvr>
                                        <p:cTn id="39" dur="500"/>
                                        <p:tgtEl>
                                          <p:spTgt spid="3">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
                                            <p:txEl>
                                              <p:pRg st="12" end="12"/>
                                            </p:txEl>
                                          </p:spTgt>
                                        </p:tgtEl>
                                        <p:attrNameLst>
                                          <p:attrName>style.visibility</p:attrName>
                                        </p:attrNameLst>
                                      </p:cBhvr>
                                      <p:to>
                                        <p:strVal val="visible"/>
                                      </p:to>
                                    </p:set>
                                    <p:anim calcmode="lin" valueType="num">
                                      <p:cBhvr additive="base">
                                        <p:cTn id="44"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2DC40E-B151-4F75-96CC-BC5C5D5E20FA}"/>
              </a:ext>
            </a:extLst>
          </p:cNvPr>
          <p:cNvSpPr>
            <a:spLocks noGrp="1"/>
          </p:cNvSpPr>
          <p:nvPr>
            <p:ph idx="1"/>
          </p:nvPr>
        </p:nvSpPr>
        <p:spPr>
          <a:xfrm>
            <a:off x="4545841" y="477611"/>
            <a:ext cx="6489511" cy="667894"/>
          </a:xfrm>
        </p:spPr>
        <p:txBody>
          <a:bodyPr>
            <a:normAutofit/>
          </a:bodyPr>
          <a:lstStyle/>
          <a:p>
            <a:pPr marL="0" indent="0" algn="ctr">
              <a:buNone/>
            </a:pPr>
            <a:r>
              <a:rPr lang="en-GB" sz="2000" b="0" i="0" u="none" strike="noStrike">
                <a:solidFill>
                  <a:srgbClr val="0B0C0C"/>
                </a:solidFill>
                <a:effectLst/>
              </a:rPr>
              <a:t>When looking for different criteria, be sure to come up with reasons for each of your choices. </a:t>
            </a:r>
          </a:p>
          <a:p>
            <a:pPr marL="0" indent="0">
              <a:buNone/>
            </a:pPr>
            <a:endParaRPr lang="en-GB" sz="2000" b="0" i="0" u="none" strike="noStrike">
              <a:solidFill>
                <a:srgbClr val="0B0C0C"/>
              </a:solidFill>
              <a:effectLst/>
            </a:endParaRPr>
          </a:p>
        </p:txBody>
      </p:sp>
      <p:sp>
        <p:nvSpPr>
          <p:cNvPr id="2" name="Oval 1">
            <a:extLst>
              <a:ext uri="{FF2B5EF4-FFF2-40B4-BE49-F238E27FC236}">
                <a16:creationId xmlns:a16="http://schemas.microsoft.com/office/drawing/2014/main" id="{D97D00B4-419A-4839-BA4E-2592150FA102}"/>
              </a:ext>
            </a:extLst>
          </p:cNvPr>
          <p:cNvSpPr/>
          <p:nvPr/>
        </p:nvSpPr>
        <p:spPr>
          <a:xfrm>
            <a:off x="-3471079" y="-417392"/>
            <a:ext cx="7892953" cy="7961192"/>
          </a:xfrm>
          <a:prstGeom prst="ellipse">
            <a:avLst/>
          </a:prstGeom>
          <a:solidFill>
            <a:srgbClr val="8C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D64D6880-C6EA-49C9-B514-A795E3A98B14}"/>
              </a:ext>
            </a:extLst>
          </p:cNvPr>
          <p:cNvSpPr txBox="1">
            <a:spLocks/>
          </p:cNvSpPr>
          <p:nvPr/>
        </p:nvSpPr>
        <p:spPr>
          <a:xfrm>
            <a:off x="299926" y="1719355"/>
            <a:ext cx="3016838" cy="181482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a:solidFill>
                  <a:schemeClr val="bg1"/>
                </a:solidFill>
              </a:rPr>
              <a:t>Some leaves might be able to fit in more than one category so you could put them in overlapping circles (e.g. like a Venn diagram). </a:t>
            </a:r>
            <a:endParaRPr lang="en-GB" sz="2000">
              <a:solidFill>
                <a:srgbClr val="0B0C0C"/>
              </a:solidFill>
            </a:endParaRPr>
          </a:p>
          <a:p>
            <a:pPr marL="0" indent="0">
              <a:buFont typeface="Arial" panose="020B0604020202020204" pitchFamily="34" charset="0"/>
              <a:buNone/>
            </a:pPr>
            <a:endParaRPr lang="en-GB" sz="2000">
              <a:solidFill>
                <a:srgbClr val="0B0C0C"/>
              </a:solidFill>
            </a:endParaRPr>
          </a:p>
        </p:txBody>
      </p:sp>
      <p:sp>
        <p:nvSpPr>
          <p:cNvPr id="4" name="Content Placeholder 2">
            <a:extLst>
              <a:ext uri="{FF2B5EF4-FFF2-40B4-BE49-F238E27FC236}">
                <a16:creationId xmlns:a16="http://schemas.microsoft.com/office/drawing/2014/main" id="{57AE6915-50FC-41D5-8444-87659ACA47E8}"/>
              </a:ext>
            </a:extLst>
          </p:cNvPr>
          <p:cNvSpPr txBox="1">
            <a:spLocks/>
          </p:cNvSpPr>
          <p:nvPr/>
        </p:nvSpPr>
        <p:spPr>
          <a:xfrm>
            <a:off x="300314" y="3675534"/>
            <a:ext cx="3175640" cy="163285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a:solidFill>
                  <a:schemeClr val="bg1"/>
                </a:solidFill>
              </a:rPr>
              <a:t>Some leaves might not fit into any of your categories and might need to go on the outside of your circles - that’s ok too! </a:t>
            </a:r>
            <a:endParaRPr lang="en-GB" sz="2000"/>
          </a:p>
        </p:txBody>
      </p:sp>
      <p:pic>
        <p:nvPicPr>
          <p:cNvPr id="7" name="Picture 8">
            <a:extLst>
              <a:ext uri="{FF2B5EF4-FFF2-40B4-BE49-F238E27FC236}">
                <a16:creationId xmlns:a16="http://schemas.microsoft.com/office/drawing/2014/main" id="{0A71AF0A-E6C8-4601-A15B-5CF034B8DC9D}"/>
              </a:ext>
            </a:extLst>
          </p:cNvPr>
          <p:cNvPicPr>
            <a:picLocks noChangeAspect="1"/>
          </p:cNvPicPr>
          <p:nvPr/>
        </p:nvPicPr>
        <p:blipFill>
          <a:blip r:embed="rId3"/>
          <a:stretch>
            <a:fillRect/>
          </a:stretch>
        </p:blipFill>
        <p:spPr>
          <a:xfrm>
            <a:off x="4648421" y="1330942"/>
            <a:ext cx="4278573" cy="4301319"/>
          </a:xfrm>
          <a:prstGeom prst="rect">
            <a:avLst/>
          </a:prstGeom>
        </p:spPr>
      </p:pic>
      <p:pic>
        <p:nvPicPr>
          <p:cNvPr id="9" name="Picture 6" descr="A picture containing device, meter, gauge, control panel&#10;&#10;Description automatically generated">
            <a:extLst>
              <a:ext uri="{FF2B5EF4-FFF2-40B4-BE49-F238E27FC236}">
                <a16:creationId xmlns:a16="http://schemas.microsoft.com/office/drawing/2014/main" id="{ADF8B258-5B7C-45C9-BA8A-1CABB33C7CCF}"/>
              </a:ext>
            </a:extLst>
          </p:cNvPr>
          <p:cNvPicPr>
            <a:picLocks noChangeAspect="1"/>
          </p:cNvPicPr>
          <p:nvPr/>
        </p:nvPicPr>
        <p:blipFill>
          <a:blip r:embed="rId4"/>
          <a:stretch>
            <a:fillRect/>
          </a:stretch>
        </p:blipFill>
        <p:spPr>
          <a:xfrm>
            <a:off x="6909780" y="1381963"/>
            <a:ext cx="4187588" cy="4198961"/>
          </a:xfrm>
          <a:prstGeom prst="rect">
            <a:avLst/>
          </a:prstGeom>
        </p:spPr>
      </p:pic>
      <p:pic>
        <p:nvPicPr>
          <p:cNvPr id="11" name="Picture 12">
            <a:extLst>
              <a:ext uri="{FF2B5EF4-FFF2-40B4-BE49-F238E27FC236}">
                <a16:creationId xmlns:a16="http://schemas.microsoft.com/office/drawing/2014/main" id="{A19971AC-7622-46E6-AB5C-99F9A5714E4D}"/>
              </a:ext>
            </a:extLst>
          </p:cNvPr>
          <p:cNvPicPr>
            <a:picLocks noChangeAspect="1"/>
          </p:cNvPicPr>
          <p:nvPr/>
        </p:nvPicPr>
        <p:blipFill>
          <a:blip r:embed="rId5"/>
          <a:stretch>
            <a:fillRect/>
          </a:stretch>
        </p:blipFill>
        <p:spPr>
          <a:xfrm>
            <a:off x="9578565" y="2695306"/>
            <a:ext cx="938568" cy="1479550"/>
          </a:xfrm>
          <a:prstGeom prst="rect">
            <a:avLst/>
          </a:prstGeom>
        </p:spPr>
      </p:pic>
      <p:pic>
        <p:nvPicPr>
          <p:cNvPr id="12" name="Picture 12">
            <a:extLst>
              <a:ext uri="{FF2B5EF4-FFF2-40B4-BE49-F238E27FC236}">
                <a16:creationId xmlns:a16="http://schemas.microsoft.com/office/drawing/2014/main" id="{89B7B38C-34A7-4FDC-945B-BB4B64992F13}"/>
              </a:ext>
            </a:extLst>
          </p:cNvPr>
          <p:cNvPicPr>
            <a:picLocks noChangeAspect="1"/>
          </p:cNvPicPr>
          <p:nvPr/>
        </p:nvPicPr>
        <p:blipFill>
          <a:blip r:embed="rId6"/>
          <a:stretch>
            <a:fillRect/>
          </a:stretch>
        </p:blipFill>
        <p:spPr>
          <a:xfrm>
            <a:off x="7237862" y="2863780"/>
            <a:ext cx="1287440" cy="1141814"/>
          </a:xfrm>
          <a:prstGeom prst="rect">
            <a:avLst/>
          </a:prstGeom>
        </p:spPr>
      </p:pic>
      <p:pic>
        <p:nvPicPr>
          <p:cNvPr id="13" name="Picture 13">
            <a:extLst>
              <a:ext uri="{FF2B5EF4-FFF2-40B4-BE49-F238E27FC236}">
                <a16:creationId xmlns:a16="http://schemas.microsoft.com/office/drawing/2014/main" id="{8DEA22A5-39DF-467F-8083-E55C273FDE76}"/>
              </a:ext>
            </a:extLst>
          </p:cNvPr>
          <p:cNvPicPr>
            <a:picLocks noChangeAspect="1"/>
          </p:cNvPicPr>
          <p:nvPr/>
        </p:nvPicPr>
        <p:blipFill>
          <a:blip r:embed="rId7"/>
          <a:stretch>
            <a:fillRect/>
          </a:stretch>
        </p:blipFill>
        <p:spPr>
          <a:xfrm>
            <a:off x="5385944" y="2645391"/>
            <a:ext cx="874202" cy="1487607"/>
          </a:xfrm>
          <a:prstGeom prst="rect">
            <a:avLst/>
          </a:prstGeom>
        </p:spPr>
      </p:pic>
    </p:spTree>
    <p:extLst>
      <p:ext uri="{BB962C8B-B14F-4D97-AF65-F5344CB8AC3E}">
        <p14:creationId xmlns:p14="http://schemas.microsoft.com/office/powerpoint/2010/main" val="286446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EAF935-1EB5-41EE-AEDD-1967DF6E22B4}"/>
              </a:ext>
            </a:extLst>
          </p:cNvPr>
          <p:cNvSpPr>
            <a:spLocks noGrp="1"/>
          </p:cNvSpPr>
          <p:nvPr>
            <p:ph idx="1"/>
          </p:nvPr>
        </p:nvSpPr>
        <p:spPr>
          <a:xfrm>
            <a:off x="835479" y="2810440"/>
            <a:ext cx="8869680" cy="3647339"/>
          </a:xfrm>
        </p:spPr>
        <p:txBody>
          <a:bodyPr vert="horz" lIns="91440" tIns="45720" rIns="91440" bIns="45720" rtlCol="0" anchor="t">
            <a:noAutofit/>
          </a:bodyPr>
          <a:lstStyle/>
          <a:p>
            <a:pPr marL="0" indent="0">
              <a:buNone/>
            </a:pPr>
            <a:r>
              <a:rPr lang="en-GB" sz="2000" i="1"/>
              <a:t>Create prints, sort them and make a science/art display to link back to the classification activity.</a:t>
            </a:r>
            <a:endParaRPr lang="en-GB" sz="2000" b="1" i="1">
              <a:cs typeface="Calibri"/>
            </a:endParaRPr>
          </a:p>
          <a:p>
            <a:pPr marL="0" indent="0">
              <a:buNone/>
            </a:pPr>
            <a:endParaRPr lang="en-GB" sz="1000" b="1">
              <a:cs typeface="Calibri"/>
            </a:endParaRPr>
          </a:p>
          <a:p>
            <a:pPr marL="0" indent="0">
              <a:buNone/>
            </a:pPr>
            <a:r>
              <a:rPr lang="en-GB" sz="2400" b="1">
                <a:cs typeface="Calibri"/>
              </a:rPr>
              <a:t>You will need:</a:t>
            </a:r>
          </a:p>
          <a:p>
            <a:pPr marL="285750" indent="-285750"/>
            <a:r>
              <a:rPr lang="en-GB" sz="2000" b="0" i="0" u="none" strike="noStrike">
                <a:solidFill>
                  <a:srgbClr val="0B0C0C"/>
                </a:solidFill>
                <a:effectLst/>
                <a:cs typeface="Arial"/>
              </a:rPr>
              <a:t>Natural materials e.g. leaves, flowers, pine cones, twigs etc</a:t>
            </a:r>
            <a:endParaRPr lang="en-GB" sz="2000">
              <a:cs typeface="Arial"/>
            </a:endParaRPr>
          </a:p>
          <a:p>
            <a:pPr marL="285750" indent="-285750"/>
            <a:r>
              <a:rPr lang="en-GB" sz="2000">
                <a:solidFill>
                  <a:srgbClr val="0B0C0C"/>
                </a:solidFill>
                <a:cs typeface="Arial"/>
              </a:rPr>
              <a:t>Newspaper or table covering</a:t>
            </a:r>
            <a:r>
              <a:rPr lang="en-GB" sz="2000">
                <a:cs typeface="Arial"/>
              </a:rPr>
              <a:t> </a:t>
            </a:r>
            <a:endParaRPr lang="en-GB" sz="2000">
              <a:cs typeface="Arial" panose="020B0604020202020204" pitchFamily="34" charset="0"/>
            </a:endParaRPr>
          </a:p>
          <a:p>
            <a:pPr marL="285750" indent="-285750"/>
            <a:r>
              <a:rPr lang="en-GB" sz="2000">
                <a:solidFill>
                  <a:srgbClr val="0B0C0C"/>
                </a:solidFill>
                <a:cs typeface="Arial"/>
              </a:rPr>
              <a:t>Some</a:t>
            </a:r>
            <a:r>
              <a:rPr lang="en-GB" sz="2000" b="0" i="0" u="none" strike="noStrike">
                <a:solidFill>
                  <a:srgbClr val="0B0C0C"/>
                </a:solidFill>
                <a:effectLst/>
                <a:cs typeface="Arial"/>
              </a:rPr>
              <a:t> paper</a:t>
            </a:r>
            <a:r>
              <a:rPr lang="en-GB" sz="2000">
                <a:solidFill>
                  <a:srgbClr val="0B0C0C"/>
                </a:solidFill>
                <a:cs typeface="Arial"/>
              </a:rPr>
              <a:t> </a:t>
            </a:r>
            <a:endParaRPr lang="en-GB" sz="2000" b="0" i="0" u="none" strike="noStrike">
              <a:solidFill>
                <a:srgbClr val="0B0C0C"/>
              </a:solidFill>
              <a:effectLst/>
              <a:cs typeface="Arial" panose="020B0604020202020204" pitchFamily="34" charset="0"/>
            </a:endParaRPr>
          </a:p>
          <a:p>
            <a:pPr marL="285750" indent="-285750"/>
            <a:r>
              <a:rPr lang="en-GB" sz="2000">
                <a:solidFill>
                  <a:srgbClr val="0B0C0C"/>
                </a:solidFill>
                <a:cs typeface="Arial"/>
              </a:rPr>
              <a:t>Spray bottles and water</a:t>
            </a:r>
            <a:r>
              <a:rPr lang="en-GB" sz="2000">
                <a:cs typeface="Arial"/>
              </a:rPr>
              <a:t> </a:t>
            </a:r>
            <a:endParaRPr lang="en-GB" sz="2000">
              <a:cs typeface="Arial" panose="020B0604020202020204" pitchFamily="34" charset="0"/>
            </a:endParaRPr>
          </a:p>
          <a:p>
            <a:pPr marL="285750" indent="-285750"/>
            <a:r>
              <a:rPr lang="en-GB" sz="2000">
                <a:solidFill>
                  <a:srgbClr val="0B0C0C"/>
                </a:solidFill>
                <a:cs typeface="Arial"/>
              </a:rPr>
              <a:t>Paint or natural inks </a:t>
            </a:r>
            <a:endParaRPr lang="en-GB" sz="2000" b="0" i="0" u="none" strike="noStrike">
              <a:solidFill>
                <a:srgbClr val="0B0C0C"/>
              </a:solidFill>
              <a:effectLst/>
              <a:cs typeface="Arial" panose="020B0604020202020204" pitchFamily="34" charset="0"/>
            </a:endParaRPr>
          </a:p>
        </p:txBody>
      </p:sp>
      <p:sp>
        <p:nvSpPr>
          <p:cNvPr id="5" name="Rectangle 4">
            <a:extLst>
              <a:ext uri="{FF2B5EF4-FFF2-40B4-BE49-F238E27FC236}">
                <a16:creationId xmlns:a16="http://schemas.microsoft.com/office/drawing/2014/main" id="{4203C3B3-A638-41AE-8525-19CA9C1D850F}"/>
              </a:ext>
            </a:extLst>
          </p:cNvPr>
          <p:cNvSpPr/>
          <p:nvPr/>
        </p:nvSpPr>
        <p:spPr>
          <a:xfrm>
            <a:off x="-2117" y="-2117"/>
            <a:ext cx="12382499" cy="910166"/>
          </a:xfrm>
          <a:prstGeom prst="rect">
            <a:avLst/>
          </a:prstGeom>
          <a:solidFill>
            <a:srgbClr val="8C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03FFDA-629A-430B-9D0D-D1426DF85196}"/>
              </a:ext>
            </a:extLst>
          </p:cNvPr>
          <p:cNvSpPr>
            <a:spLocks noGrp="1"/>
          </p:cNvSpPr>
          <p:nvPr>
            <p:ph type="title"/>
          </p:nvPr>
        </p:nvSpPr>
        <p:spPr>
          <a:xfrm>
            <a:off x="835479" y="2180237"/>
            <a:ext cx="3657600" cy="605673"/>
          </a:xfrm>
        </p:spPr>
        <p:txBody>
          <a:bodyPr>
            <a:normAutofit/>
          </a:bodyPr>
          <a:lstStyle/>
          <a:p>
            <a:r>
              <a:rPr lang="en-GB" sz="2400" b="1">
                <a:solidFill>
                  <a:srgbClr val="000000"/>
                </a:solidFill>
                <a:latin typeface="Ink Free"/>
              </a:rPr>
              <a:t>Medium: Printmaking</a:t>
            </a:r>
            <a:endParaRPr lang="en-GB" b="1">
              <a:latin typeface="Ink Free"/>
            </a:endParaRPr>
          </a:p>
        </p:txBody>
      </p:sp>
      <p:pic>
        <p:nvPicPr>
          <p:cNvPr id="9" name="Picture 17" descr="Shape, arrow&#10;&#10;Description automatically generated">
            <a:extLst>
              <a:ext uri="{FF2B5EF4-FFF2-40B4-BE49-F238E27FC236}">
                <a16:creationId xmlns:a16="http://schemas.microsoft.com/office/drawing/2014/main" id="{68B4DC16-9DE6-43AD-8B40-A18A55D55ED4}"/>
              </a:ext>
            </a:extLst>
          </p:cNvPr>
          <p:cNvPicPr>
            <a:picLocks noChangeAspect="1"/>
          </p:cNvPicPr>
          <p:nvPr/>
        </p:nvPicPr>
        <p:blipFill rotWithShape="1">
          <a:blip r:embed="rId3"/>
          <a:srcRect t="11789" r="3557" b="28966"/>
          <a:stretch/>
        </p:blipFill>
        <p:spPr>
          <a:xfrm>
            <a:off x="9666816" y="-2618"/>
            <a:ext cx="2582553" cy="916008"/>
          </a:xfrm>
          <a:prstGeom prst="rect">
            <a:avLst/>
          </a:prstGeom>
        </p:spPr>
      </p:pic>
      <p:sp>
        <p:nvSpPr>
          <p:cNvPr id="11" name="Title 1">
            <a:extLst>
              <a:ext uri="{FF2B5EF4-FFF2-40B4-BE49-F238E27FC236}">
                <a16:creationId xmlns:a16="http://schemas.microsoft.com/office/drawing/2014/main" id="{0E99B67F-E88B-4F8E-895D-AB2845ADF11C}"/>
              </a:ext>
            </a:extLst>
          </p:cNvPr>
          <p:cNvSpPr txBox="1">
            <a:spLocks/>
          </p:cNvSpPr>
          <p:nvPr/>
        </p:nvSpPr>
        <p:spPr>
          <a:xfrm>
            <a:off x="835479" y="375747"/>
            <a:ext cx="4906434" cy="605673"/>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i="1">
                <a:solidFill>
                  <a:schemeClr val="bg1"/>
                </a:solidFill>
              </a:rPr>
              <a:t>Art activity</a:t>
            </a:r>
            <a:r>
              <a:rPr lang="en-GB" sz="4000" b="1" i="1">
                <a:solidFill>
                  <a:schemeClr val="accent4">
                    <a:lumMod val="75000"/>
                  </a:schemeClr>
                </a:solidFill>
              </a:rPr>
              <a:t> </a:t>
            </a:r>
            <a:br>
              <a:rPr lang="en-GB" sz="3200" i="1"/>
            </a:br>
            <a:r>
              <a:rPr lang="en-GB" sz="3100" i="1"/>
              <a:t>   </a:t>
            </a:r>
            <a:r>
              <a:rPr lang="en-GB" sz="1400" i="1"/>
              <a:t>  </a:t>
            </a:r>
            <a:endParaRPr lang="en-GB" i="1"/>
          </a:p>
        </p:txBody>
      </p:sp>
      <p:pic>
        <p:nvPicPr>
          <p:cNvPr id="12" name="Picture 12">
            <a:extLst>
              <a:ext uri="{FF2B5EF4-FFF2-40B4-BE49-F238E27FC236}">
                <a16:creationId xmlns:a16="http://schemas.microsoft.com/office/drawing/2014/main" id="{CCF385E2-CA3F-4D2B-96F8-5DE1CA426A7C}"/>
              </a:ext>
            </a:extLst>
          </p:cNvPr>
          <p:cNvPicPr>
            <a:picLocks noChangeAspect="1"/>
          </p:cNvPicPr>
          <p:nvPr/>
        </p:nvPicPr>
        <p:blipFill>
          <a:blip r:embed="rId4"/>
          <a:stretch>
            <a:fillRect/>
          </a:stretch>
        </p:blipFill>
        <p:spPr>
          <a:xfrm>
            <a:off x="955040" y="1359284"/>
            <a:ext cx="7498080" cy="688018"/>
          </a:xfrm>
          <a:prstGeom prst="rect">
            <a:avLst/>
          </a:prstGeom>
        </p:spPr>
      </p:pic>
      <p:pic>
        <p:nvPicPr>
          <p:cNvPr id="13" name="Picture 13" descr="Graphical user interface&#10;&#10;Description automatically generated">
            <a:extLst>
              <a:ext uri="{FF2B5EF4-FFF2-40B4-BE49-F238E27FC236}">
                <a16:creationId xmlns:a16="http://schemas.microsoft.com/office/drawing/2014/main" id="{46B46345-DDB5-4033-97A7-3405F6C0EFB9}"/>
              </a:ext>
            </a:extLst>
          </p:cNvPr>
          <p:cNvPicPr>
            <a:picLocks noChangeAspect="1"/>
          </p:cNvPicPr>
          <p:nvPr/>
        </p:nvPicPr>
        <p:blipFill>
          <a:blip r:embed="rId5"/>
          <a:stretch>
            <a:fillRect/>
          </a:stretch>
        </p:blipFill>
        <p:spPr>
          <a:xfrm>
            <a:off x="8681579" y="1247877"/>
            <a:ext cx="2367420" cy="1347483"/>
          </a:xfrm>
          <a:prstGeom prst="rect">
            <a:avLst/>
          </a:prstGeom>
        </p:spPr>
      </p:pic>
      <p:pic>
        <p:nvPicPr>
          <p:cNvPr id="14" name="Picture 14" descr="Logo&#10;&#10;Description automatically generated">
            <a:extLst>
              <a:ext uri="{FF2B5EF4-FFF2-40B4-BE49-F238E27FC236}">
                <a16:creationId xmlns:a16="http://schemas.microsoft.com/office/drawing/2014/main" id="{EBF06B9E-00A4-4888-A588-D01FF94538B3}"/>
              </a:ext>
            </a:extLst>
          </p:cNvPr>
          <p:cNvPicPr>
            <a:picLocks noChangeAspect="1"/>
          </p:cNvPicPr>
          <p:nvPr/>
        </p:nvPicPr>
        <p:blipFill>
          <a:blip r:embed="rId6"/>
          <a:stretch>
            <a:fillRect/>
          </a:stretch>
        </p:blipFill>
        <p:spPr>
          <a:xfrm>
            <a:off x="10256728" y="3084440"/>
            <a:ext cx="1584543" cy="1524187"/>
          </a:xfrm>
          <a:prstGeom prst="rect">
            <a:avLst/>
          </a:prstGeom>
        </p:spPr>
      </p:pic>
      <p:pic>
        <p:nvPicPr>
          <p:cNvPr id="16" name="Picture 16">
            <a:extLst>
              <a:ext uri="{FF2B5EF4-FFF2-40B4-BE49-F238E27FC236}">
                <a16:creationId xmlns:a16="http://schemas.microsoft.com/office/drawing/2014/main" id="{A16AE6A7-EF08-49D2-A520-02DA1791E029}"/>
              </a:ext>
            </a:extLst>
          </p:cNvPr>
          <p:cNvPicPr>
            <a:picLocks noChangeAspect="1"/>
          </p:cNvPicPr>
          <p:nvPr/>
        </p:nvPicPr>
        <p:blipFill>
          <a:blip r:embed="rId7"/>
          <a:stretch>
            <a:fillRect/>
          </a:stretch>
        </p:blipFill>
        <p:spPr>
          <a:xfrm>
            <a:off x="8922017" y="5173324"/>
            <a:ext cx="467639" cy="512218"/>
          </a:xfrm>
          <a:prstGeom prst="rect">
            <a:avLst/>
          </a:prstGeom>
        </p:spPr>
      </p:pic>
      <p:pic>
        <p:nvPicPr>
          <p:cNvPr id="17" name="Picture 17" descr="A picture containing mask&#10;&#10;Description automatically generated">
            <a:extLst>
              <a:ext uri="{FF2B5EF4-FFF2-40B4-BE49-F238E27FC236}">
                <a16:creationId xmlns:a16="http://schemas.microsoft.com/office/drawing/2014/main" id="{E1698B8B-4144-47E6-A06E-0DDBFBFED10D}"/>
              </a:ext>
            </a:extLst>
          </p:cNvPr>
          <p:cNvPicPr>
            <a:picLocks noChangeAspect="1"/>
          </p:cNvPicPr>
          <p:nvPr/>
        </p:nvPicPr>
        <p:blipFill>
          <a:blip r:embed="rId8"/>
          <a:stretch>
            <a:fillRect/>
          </a:stretch>
        </p:blipFill>
        <p:spPr>
          <a:xfrm>
            <a:off x="9542401" y="4437848"/>
            <a:ext cx="1678486" cy="1833518"/>
          </a:xfrm>
          <a:prstGeom prst="rect">
            <a:avLst/>
          </a:prstGeom>
        </p:spPr>
      </p:pic>
      <p:pic>
        <p:nvPicPr>
          <p:cNvPr id="18" name="Picture 18">
            <a:extLst>
              <a:ext uri="{FF2B5EF4-FFF2-40B4-BE49-F238E27FC236}">
                <a16:creationId xmlns:a16="http://schemas.microsoft.com/office/drawing/2014/main" id="{6C03A89D-D816-4EAE-969B-DDE640CFAE2C}"/>
              </a:ext>
            </a:extLst>
          </p:cNvPr>
          <p:cNvPicPr>
            <a:picLocks noChangeAspect="1"/>
          </p:cNvPicPr>
          <p:nvPr/>
        </p:nvPicPr>
        <p:blipFill>
          <a:blip r:embed="rId9"/>
          <a:stretch>
            <a:fillRect/>
          </a:stretch>
        </p:blipFill>
        <p:spPr>
          <a:xfrm rot="-4200000">
            <a:off x="8429613" y="3169936"/>
            <a:ext cx="989556" cy="1219976"/>
          </a:xfrm>
          <a:prstGeom prst="rect">
            <a:avLst/>
          </a:prstGeom>
        </p:spPr>
      </p:pic>
    </p:spTree>
    <p:extLst>
      <p:ext uri="{BB962C8B-B14F-4D97-AF65-F5344CB8AC3E}">
        <p14:creationId xmlns:p14="http://schemas.microsoft.com/office/powerpoint/2010/main" val="225609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E526C0-D190-43B6-BB9B-FDF7A85008BE}"/>
              </a:ext>
            </a:extLst>
          </p:cNvPr>
          <p:cNvSpPr>
            <a:spLocks noGrp="1"/>
          </p:cNvSpPr>
          <p:nvPr>
            <p:ph idx="1"/>
          </p:nvPr>
        </p:nvSpPr>
        <p:spPr>
          <a:xfrm>
            <a:off x="838200" y="2220685"/>
            <a:ext cx="5171440" cy="3346677"/>
          </a:xfrm>
        </p:spPr>
        <p:txBody>
          <a:bodyPr vert="horz" lIns="91440" tIns="45720" rIns="91440" bIns="45720" rtlCol="0" anchor="t">
            <a:normAutofit/>
          </a:bodyPr>
          <a:lstStyle/>
          <a:p>
            <a:pPr marL="457200" indent="-457200">
              <a:buAutoNum type="arabicPeriod"/>
            </a:pPr>
            <a:r>
              <a:rPr lang="en-GB" sz="2000">
                <a:solidFill>
                  <a:srgbClr val="0B0C0C"/>
                </a:solidFill>
                <a:latin typeface="&quot;Avenir Book&quot;"/>
              </a:rPr>
              <a:t>Choose a selection of leaves from the sorting activity.</a:t>
            </a:r>
            <a:r>
              <a:rPr lang="en-GB" sz="2000"/>
              <a:t> </a:t>
            </a:r>
            <a:endParaRPr lang="en-US" sz="2000">
              <a:cs typeface="Calibri"/>
            </a:endParaRPr>
          </a:p>
          <a:p>
            <a:pPr marL="457200" indent="-457200">
              <a:buAutoNum type="arabicPeriod"/>
            </a:pPr>
            <a:endParaRPr lang="en-GB" sz="2000">
              <a:solidFill>
                <a:srgbClr val="000000"/>
              </a:solidFill>
              <a:latin typeface="Calibri"/>
              <a:cs typeface="Calibri"/>
            </a:endParaRPr>
          </a:p>
          <a:p>
            <a:pPr marL="457200" indent="-457200">
              <a:buAutoNum type="arabicPeriod"/>
            </a:pPr>
            <a:r>
              <a:rPr lang="en-GB" sz="2000">
                <a:solidFill>
                  <a:srgbClr val="0B0C0C"/>
                </a:solidFill>
                <a:latin typeface="&quot;Avenir Book&quot;"/>
              </a:rPr>
              <a:t>Set up your work area and cover the table you are working on with either newspaper or a tablecloth.</a:t>
            </a:r>
            <a:r>
              <a:rPr lang="en-GB" sz="2000"/>
              <a:t> </a:t>
            </a:r>
            <a:endParaRPr lang="en-GB" sz="2000">
              <a:cs typeface="Calibri" panose="020F0502020204030204"/>
            </a:endParaRPr>
          </a:p>
          <a:p>
            <a:pPr marL="457200" indent="-457200">
              <a:buAutoNum type="arabicPeriod"/>
            </a:pPr>
            <a:endParaRPr lang="en-GB" sz="2000">
              <a:solidFill>
                <a:srgbClr val="000000"/>
              </a:solidFill>
              <a:latin typeface="Calibri"/>
              <a:cs typeface="Calibri"/>
            </a:endParaRPr>
          </a:p>
          <a:p>
            <a:pPr marL="457200" indent="-457200">
              <a:buAutoNum type="arabicPeriod"/>
            </a:pPr>
            <a:r>
              <a:rPr lang="en-GB" sz="2000">
                <a:solidFill>
                  <a:srgbClr val="0B0C0C"/>
                </a:solidFill>
                <a:latin typeface="&quot;Avenir Book&quot;"/>
              </a:rPr>
              <a:t>Fill the spray bottles with a mixture of water and either paint or natural inks.</a:t>
            </a:r>
            <a:r>
              <a:rPr lang="en-GB" sz="2000"/>
              <a:t> </a:t>
            </a:r>
            <a:endParaRPr lang="en-GB">
              <a:cs typeface="Calibri" panose="020F0502020204030204"/>
            </a:endParaRPr>
          </a:p>
          <a:p>
            <a:pPr marL="0" indent="0">
              <a:buNone/>
            </a:pPr>
            <a:endParaRPr lang="en-GB"/>
          </a:p>
        </p:txBody>
      </p:sp>
      <p:pic>
        <p:nvPicPr>
          <p:cNvPr id="5" name="Picture 6" descr="White text on a black background&#10;&#10;Description automatically generated">
            <a:extLst>
              <a:ext uri="{FF2B5EF4-FFF2-40B4-BE49-F238E27FC236}">
                <a16:creationId xmlns:a16="http://schemas.microsoft.com/office/drawing/2014/main" id="{D9EB6F86-2DFE-4738-926A-2E7212571B2A}"/>
              </a:ext>
            </a:extLst>
          </p:cNvPr>
          <p:cNvPicPr>
            <a:picLocks noChangeAspect="1"/>
          </p:cNvPicPr>
          <p:nvPr/>
        </p:nvPicPr>
        <p:blipFill>
          <a:blip r:embed="rId3"/>
          <a:stretch>
            <a:fillRect/>
          </a:stretch>
        </p:blipFill>
        <p:spPr>
          <a:xfrm>
            <a:off x="978976" y="798787"/>
            <a:ext cx="3879742" cy="714256"/>
          </a:xfrm>
          <a:prstGeom prst="rect">
            <a:avLst/>
          </a:prstGeom>
        </p:spPr>
      </p:pic>
      <p:pic>
        <p:nvPicPr>
          <p:cNvPr id="2" name="Picture 3" descr="A picture containing text, table, seat&#10;&#10;Description automatically generated">
            <a:extLst>
              <a:ext uri="{FF2B5EF4-FFF2-40B4-BE49-F238E27FC236}">
                <a16:creationId xmlns:a16="http://schemas.microsoft.com/office/drawing/2014/main" id="{FB5DFCD5-EBEE-4090-8F2E-003E0F050229}"/>
              </a:ext>
            </a:extLst>
          </p:cNvPr>
          <p:cNvPicPr>
            <a:picLocks noChangeAspect="1"/>
          </p:cNvPicPr>
          <p:nvPr/>
        </p:nvPicPr>
        <p:blipFill>
          <a:blip r:embed="rId4"/>
          <a:stretch>
            <a:fillRect/>
          </a:stretch>
        </p:blipFill>
        <p:spPr>
          <a:xfrm>
            <a:off x="6207760" y="1798659"/>
            <a:ext cx="5232400" cy="4063322"/>
          </a:xfrm>
          <a:prstGeom prst="rect">
            <a:avLst/>
          </a:prstGeom>
        </p:spPr>
      </p:pic>
    </p:spTree>
    <p:extLst>
      <p:ext uri="{BB962C8B-B14F-4D97-AF65-F5344CB8AC3E}">
        <p14:creationId xmlns:p14="http://schemas.microsoft.com/office/powerpoint/2010/main" val="269338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A9095-35E2-42F4-BF53-9771B6CB4D10}"/>
              </a:ext>
            </a:extLst>
          </p:cNvPr>
          <p:cNvSpPr>
            <a:spLocks noGrp="1"/>
          </p:cNvSpPr>
          <p:nvPr>
            <p:ph type="title"/>
          </p:nvPr>
        </p:nvSpPr>
        <p:spPr/>
        <p:txBody>
          <a:bodyPr/>
          <a:lstStyle/>
          <a:p>
            <a:r>
              <a:rPr lang="en-GB"/>
              <a:t>					</a:t>
            </a:r>
            <a:br>
              <a:rPr lang="en-GB"/>
            </a:br>
            <a:r>
              <a:rPr lang="en-GB"/>
              <a:t>				    </a:t>
            </a:r>
            <a:r>
              <a:rPr lang="en-GB" sz="4000">
                <a:latin typeface="Ink Free" panose="03080402000500000000" pitchFamily="66" charset="0"/>
              </a:rPr>
              <a:t>continued…</a:t>
            </a:r>
            <a:endParaRPr lang="en-GB">
              <a:latin typeface="Ink Free" panose="03080402000500000000" pitchFamily="66" charset="0"/>
            </a:endParaRPr>
          </a:p>
        </p:txBody>
      </p:sp>
      <p:sp>
        <p:nvSpPr>
          <p:cNvPr id="3" name="Content Placeholder 2">
            <a:extLst>
              <a:ext uri="{FF2B5EF4-FFF2-40B4-BE49-F238E27FC236}">
                <a16:creationId xmlns:a16="http://schemas.microsoft.com/office/drawing/2014/main" id="{FDCA7F55-5F2B-49CA-9106-E6CDDB215ED0}"/>
              </a:ext>
            </a:extLst>
          </p:cNvPr>
          <p:cNvSpPr>
            <a:spLocks noGrp="1"/>
          </p:cNvSpPr>
          <p:nvPr>
            <p:ph idx="1"/>
          </p:nvPr>
        </p:nvSpPr>
        <p:spPr>
          <a:xfrm>
            <a:off x="838200" y="2124350"/>
            <a:ext cx="6439611" cy="4351338"/>
          </a:xfrm>
        </p:spPr>
        <p:txBody>
          <a:bodyPr vert="horz" lIns="91440" tIns="45720" rIns="91440" bIns="45720" rtlCol="0" anchor="t">
            <a:normAutofit/>
          </a:bodyPr>
          <a:lstStyle/>
          <a:p>
            <a:pPr marL="457200" indent="-457200">
              <a:spcAft>
                <a:spcPts val="700"/>
              </a:spcAft>
              <a:buFont typeface="+mj-lt"/>
              <a:buAutoNum type="arabicPeriod" startAt="4"/>
            </a:pPr>
            <a:r>
              <a:rPr lang="en-GB" sz="2000">
                <a:solidFill>
                  <a:srgbClr val="000000"/>
                </a:solidFill>
                <a:cs typeface="Arial"/>
              </a:rPr>
              <a:t>Arrange the leaves or natural objects in a composition on your paper.</a:t>
            </a:r>
            <a:endParaRPr lang="en-US" sz="2000">
              <a:solidFill>
                <a:srgbClr val="000000"/>
              </a:solidFill>
              <a:cs typeface="Arial"/>
            </a:endParaRPr>
          </a:p>
          <a:p>
            <a:pPr marL="514350" indent="-514350">
              <a:spcAft>
                <a:spcPts val="700"/>
              </a:spcAft>
              <a:buFontTx/>
              <a:buAutoNum type="arabicPeriod" startAt="4"/>
            </a:pPr>
            <a:r>
              <a:rPr lang="en-GB" sz="2000">
                <a:solidFill>
                  <a:srgbClr val="000000"/>
                </a:solidFill>
                <a:cs typeface="Arial"/>
              </a:rPr>
              <a:t>Spray them with your spray bottle. </a:t>
            </a:r>
          </a:p>
          <a:p>
            <a:pPr marL="514350" indent="-514350">
              <a:spcAft>
                <a:spcPts val="700"/>
              </a:spcAft>
              <a:buFontTx/>
              <a:buAutoNum type="arabicPeriod" startAt="4"/>
            </a:pPr>
            <a:r>
              <a:rPr lang="en-GB" sz="2000">
                <a:solidFill>
                  <a:srgbClr val="000000"/>
                </a:solidFill>
                <a:cs typeface="Arial"/>
              </a:rPr>
              <a:t>Try spraying from different directions to capture as much detail as possible. </a:t>
            </a:r>
            <a:endParaRPr lang="en-GB" sz="2000">
              <a:solidFill>
                <a:srgbClr val="000000"/>
              </a:solidFill>
              <a:cs typeface="Arial" panose="020B0604020202020204" pitchFamily="34" charset="0"/>
            </a:endParaRPr>
          </a:p>
          <a:p>
            <a:pPr lvl="1">
              <a:spcAft>
                <a:spcPts val="700"/>
              </a:spcAft>
              <a:buFont typeface="Arial"/>
              <a:buChar char="•"/>
            </a:pPr>
            <a:r>
              <a:rPr lang="en-GB" sz="2000">
                <a:solidFill>
                  <a:srgbClr val="000000"/>
                </a:solidFill>
                <a:cs typeface="Arial"/>
              </a:rPr>
              <a:t>You could also experiment with using different colours or layering different objects.</a:t>
            </a:r>
            <a:r>
              <a:rPr lang="en-GB" sz="2000"/>
              <a:t> </a:t>
            </a:r>
            <a:endParaRPr lang="en-GB" sz="2000">
              <a:cs typeface="Calibri" panose="020F0502020204030204"/>
            </a:endParaRPr>
          </a:p>
          <a:p>
            <a:pPr marL="514350" indent="-514350">
              <a:spcAft>
                <a:spcPts val="700"/>
              </a:spcAft>
              <a:buFontTx/>
              <a:buAutoNum type="arabicPeriod" startAt="4"/>
            </a:pPr>
            <a:r>
              <a:rPr lang="en-GB" sz="2000">
                <a:solidFill>
                  <a:srgbClr val="000000"/>
                </a:solidFill>
                <a:cs typeface="Arial"/>
              </a:rPr>
              <a:t>When you are finished, lift up your leaves to reveal your Natural Stencil Print! </a:t>
            </a:r>
          </a:p>
        </p:txBody>
      </p:sp>
      <p:pic>
        <p:nvPicPr>
          <p:cNvPr id="4" name="Picture 6" descr="White text on a black background&#10;&#10;Description automatically generated">
            <a:extLst>
              <a:ext uri="{FF2B5EF4-FFF2-40B4-BE49-F238E27FC236}">
                <a16:creationId xmlns:a16="http://schemas.microsoft.com/office/drawing/2014/main" id="{2AE19094-365A-4214-8D08-CFB304648C7B}"/>
              </a:ext>
            </a:extLst>
          </p:cNvPr>
          <p:cNvPicPr>
            <a:picLocks noChangeAspect="1"/>
          </p:cNvPicPr>
          <p:nvPr/>
        </p:nvPicPr>
        <p:blipFill>
          <a:blip r:embed="rId3"/>
          <a:stretch>
            <a:fillRect/>
          </a:stretch>
        </p:blipFill>
        <p:spPr>
          <a:xfrm>
            <a:off x="978976" y="798787"/>
            <a:ext cx="3879742" cy="714256"/>
          </a:xfrm>
          <a:prstGeom prst="rect">
            <a:avLst/>
          </a:prstGeom>
        </p:spPr>
      </p:pic>
      <p:pic>
        <p:nvPicPr>
          <p:cNvPr id="5" name="Picture 5" descr="A picture containing text, queen, vector graphics, businesscard&#10;&#10;Description automatically generated">
            <a:extLst>
              <a:ext uri="{FF2B5EF4-FFF2-40B4-BE49-F238E27FC236}">
                <a16:creationId xmlns:a16="http://schemas.microsoft.com/office/drawing/2014/main" id="{EAEC7DF0-BB79-4772-B5C8-74069D9D4442}"/>
              </a:ext>
            </a:extLst>
          </p:cNvPr>
          <p:cNvPicPr>
            <a:picLocks noChangeAspect="1"/>
          </p:cNvPicPr>
          <p:nvPr/>
        </p:nvPicPr>
        <p:blipFill>
          <a:blip r:embed="rId4"/>
          <a:stretch>
            <a:fillRect/>
          </a:stretch>
        </p:blipFill>
        <p:spPr>
          <a:xfrm>
            <a:off x="7594948" y="863555"/>
            <a:ext cx="4204569" cy="3001467"/>
          </a:xfrm>
          <a:prstGeom prst="rect">
            <a:avLst/>
          </a:prstGeom>
        </p:spPr>
      </p:pic>
      <p:pic>
        <p:nvPicPr>
          <p:cNvPr id="6" name="Picture 6" descr="A picture containing background pattern&#10;&#10;Description automatically generated">
            <a:extLst>
              <a:ext uri="{FF2B5EF4-FFF2-40B4-BE49-F238E27FC236}">
                <a16:creationId xmlns:a16="http://schemas.microsoft.com/office/drawing/2014/main" id="{254C69FB-CFF7-408B-8591-BCDC98A5BB07}"/>
              </a:ext>
            </a:extLst>
          </p:cNvPr>
          <p:cNvPicPr>
            <a:picLocks noChangeAspect="1"/>
          </p:cNvPicPr>
          <p:nvPr/>
        </p:nvPicPr>
        <p:blipFill>
          <a:blip r:embed="rId5"/>
          <a:stretch>
            <a:fillRect/>
          </a:stretch>
        </p:blipFill>
        <p:spPr>
          <a:xfrm rot="780000">
            <a:off x="7519281" y="3819116"/>
            <a:ext cx="3223364" cy="2514120"/>
          </a:xfrm>
          <a:prstGeom prst="rect">
            <a:avLst/>
          </a:prstGeom>
        </p:spPr>
      </p:pic>
    </p:spTree>
    <p:extLst>
      <p:ext uri="{BB962C8B-B14F-4D97-AF65-F5344CB8AC3E}">
        <p14:creationId xmlns:p14="http://schemas.microsoft.com/office/powerpoint/2010/main" val="112496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CF2FDA4-E250-4E4F-9E80-620CDF84D49F}"/>
              </a:ext>
            </a:extLst>
          </p:cNvPr>
          <p:cNvSpPr/>
          <p:nvPr/>
        </p:nvSpPr>
        <p:spPr>
          <a:xfrm>
            <a:off x="0" y="1999492"/>
            <a:ext cx="4261855" cy="605581"/>
          </a:xfrm>
          <a:prstGeom prst="rect">
            <a:avLst/>
          </a:prstGeom>
          <a:solidFill>
            <a:srgbClr val="8C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tx1"/>
                </a:solidFill>
                <a:effectLst/>
                <a:uLnTx/>
                <a:uFillTx/>
                <a:latin typeface="Calibri" panose="020F0502020204030204"/>
                <a:ea typeface="+mn-ea"/>
                <a:hlinkClick r:id="rId3">
                  <a:extLst>
                    <a:ext uri="{A12FA001-AC4F-418D-AE19-62706E023703}">
                      <ahyp:hlinkClr xmlns:ahyp="http://schemas.microsoft.com/office/drawing/2018/hyperlinkcolor" val="tx"/>
                    </a:ext>
                  </a:extLst>
                </a:hlinkClick>
              </a:rPr>
              <a:t>Lorenzo Duran</a:t>
            </a:r>
            <a:endParaRPr kumimoji="0" lang="en-GB" sz="3200" b="1" i="0" u="none" strike="noStrike" kern="1200" cap="none" spc="0" normalizeH="0" baseline="0" noProof="0">
              <a:ln>
                <a:noFill/>
              </a:ln>
              <a:solidFill>
                <a:schemeClr val="tx1"/>
              </a:solidFill>
              <a:effectLst/>
              <a:uLnTx/>
              <a:uFillTx/>
              <a:latin typeface="Calibri" panose="020F0502020204030204"/>
              <a:ea typeface="+mn-ea"/>
              <a:cs typeface="Calibri" panose="020F0502020204030204"/>
            </a:endParaRPr>
          </a:p>
        </p:txBody>
      </p:sp>
      <p:pic>
        <p:nvPicPr>
          <p:cNvPr id="7" name="Picture 7">
            <a:extLst>
              <a:ext uri="{FF2B5EF4-FFF2-40B4-BE49-F238E27FC236}">
                <a16:creationId xmlns:a16="http://schemas.microsoft.com/office/drawing/2014/main" id="{7C711223-68F8-457C-8E1A-1F9262CE32A7}"/>
              </a:ext>
            </a:extLst>
          </p:cNvPr>
          <p:cNvPicPr>
            <a:picLocks noChangeAspect="1"/>
          </p:cNvPicPr>
          <p:nvPr/>
        </p:nvPicPr>
        <p:blipFill>
          <a:blip r:embed="rId4"/>
          <a:stretch>
            <a:fillRect/>
          </a:stretch>
        </p:blipFill>
        <p:spPr>
          <a:xfrm>
            <a:off x="840317" y="422087"/>
            <a:ext cx="6426200" cy="935155"/>
          </a:xfrm>
          <a:prstGeom prst="rect">
            <a:avLst/>
          </a:prstGeom>
        </p:spPr>
      </p:pic>
      <p:sp>
        <p:nvSpPr>
          <p:cNvPr id="8" name="Rectangle 7">
            <a:extLst>
              <a:ext uri="{FF2B5EF4-FFF2-40B4-BE49-F238E27FC236}">
                <a16:creationId xmlns:a16="http://schemas.microsoft.com/office/drawing/2014/main" id="{1B2D3DEB-FCF7-40C2-9467-818A157C7C8A}"/>
              </a:ext>
            </a:extLst>
          </p:cNvPr>
          <p:cNvSpPr/>
          <p:nvPr/>
        </p:nvSpPr>
        <p:spPr>
          <a:xfrm>
            <a:off x="0" y="3391412"/>
            <a:ext cx="4261855" cy="605581"/>
          </a:xfrm>
          <a:prstGeom prst="rect">
            <a:avLst/>
          </a:prstGeom>
          <a:solidFill>
            <a:srgbClr val="8C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chemeClr val="tx1"/>
                </a:solidFill>
                <a:effectLst/>
                <a:uLnTx/>
                <a:uFillTx/>
                <a:latin typeface="Calibri" panose="020F0502020204030204"/>
                <a:ea typeface="+mn-ea"/>
                <a:hlinkClick r:id="rId5">
                  <a:extLst>
                    <a:ext uri="{A12FA001-AC4F-418D-AE19-62706E023703}">
                      <ahyp:hlinkClr xmlns:ahyp="http://schemas.microsoft.com/office/drawing/2018/hyperlinkcolor" val="tx"/>
                    </a:ext>
                  </a:extLst>
                </a:hlinkClick>
              </a:rPr>
              <a:t>Andy Goldsworthy</a:t>
            </a:r>
            <a:endParaRPr kumimoji="0" lang="en-GB" sz="2000" b="1" i="0" u="none" strike="noStrike" kern="1200" cap="none" spc="0" normalizeH="0" baseline="0" noProof="0">
              <a:ln>
                <a:noFill/>
              </a:ln>
              <a:solidFill>
                <a:schemeClr val="tx1"/>
              </a:solidFill>
              <a:effectLst/>
              <a:uLnTx/>
              <a:uFillTx/>
              <a:latin typeface="Calibri" panose="020F0502020204030204"/>
              <a:ea typeface="+mn-ea"/>
              <a:cs typeface="Calibri" panose="020F0502020204030204"/>
            </a:endParaRPr>
          </a:p>
        </p:txBody>
      </p:sp>
      <p:sp>
        <p:nvSpPr>
          <p:cNvPr id="10" name="Rectangle 9">
            <a:extLst>
              <a:ext uri="{FF2B5EF4-FFF2-40B4-BE49-F238E27FC236}">
                <a16:creationId xmlns:a16="http://schemas.microsoft.com/office/drawing/2014/main" id="{7A622A02-CD3F-4234-874A-0A2CE4888DA3}"/>
              </a:ext>
            </a:extLst>
          </p:cNvPr>
          <p:cNvSpPr/>
          <p:nvPr/>
        </p:nvSpPr>
        <p:spPr>
          <a:xfrm>
            <a:off x="-1" y="4753364"/>
            <a:ext cx="4261855" cy="605581"/>
          </a:xfrm>
          <a:prstGeom prst="rect">
            <a:avLst/>
          </a:prstGeom>
          <a:solidFill>
            <a:srgbClr val="8C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chemeClr val="tx1"/>
                </a:solidFill>
                <a:effectLst/>
                <a:uLnTx/>
                <a:uFillTx/>
                <a:latin typeface="Calibri" panose="020F0502020204030204"/>
                <a:ea typeface="+mn-ea"/>
                <a:hlinkClick r:id="rId6">
                  <a:extLst>
                    <a:ext uri="{A12FA001-AC4F-418D-AE19-62706E023703}">
                      <ahyp:hlinkClr xmlns:ahyp="http://schemas.microsoft.com/office/drawing/2018/hyperlinkcolor" val="tx"/>
                    </a:ext>
                  </a:extLst>
                </a:hlinkClick>
              </a:rPr>
              <a:t>James Brunt</a:t>
            </a:r>
            <a:endParaRPr kumimoji="0" lang="en-GB" sz="2000" b="1" i="0" u="none" strike="noStrike" kern="1200" cap="none" spc="0" normalizeH="0" baseline="0" noProof="0">
              <a:ln>
                <a:noFill/>
              </a:ln>
              <a:solidFill>
                <a:schemeClr val="tx1"/>
              </a:solidFill>
              <a:effectLst/>
              <a:uLnTx/>
              <a:uFillTx/>
              <a:latin typeface="Calibri" panose="020F0502020204030204"/>
              <a:ea typeface="+mn-ea"/>
              <a:cs typeface="Calibri" panose="020F0502020204030204"/>
            </a:endParaRPr>
          </a:p>
        </p:txBody>
      </p:sp>
      <p:sp>
        <p:nvSpPr>
          <p:cNvPr id="2" name="TextBox 1">
            <a:extLst>
              <a:ext uri="{FF2B5EF4-FFF2-40B4-BE49-F238E27FC236}">
                <a16:creationId xmlns:a16="http://schemas.microsoft.com/office/drawing/2014/main" id="{16C91DB2-30DE-4CA0-80C8-CC146BB5A50E}"/>
              </a:ext>
            </a:extLst>
          </p:cNvPr>
          <p:cNvSpPr txBox="1"/>
          <p:nvPr/>
        </p:nvSpPr>
        <p:spPr>
          <a:xfrm>
            <a:off x="4852187" y="1832154"/>
            <a:ext cx="6750268" cy="3724096"/>
          </a:xfrm>
          <a:prstGeom prst="rect">
            <a:avLst/>
          </a:prstGeom>
          <a:noFill/>
        </p:spPr>
        <p:txBody>
          <a:bodyPr wrap="square" lIns="91440" tIns="45720" rIns="91440" bIns="45720" anchor="t">
            <a:spAutoFit/>
          </a:bodyPr>
          <a:lstStyle/>
          <a:p>
            <a:r>
              <a:rPr lang="en-GB" sz="2000">
                <a:solidFill>
                  <a:srgbClr val="222222"/>
                </a:solidFill>
                <a:ea typeface="Times New Roman" panose="02020603050405020304" pitchFamily="18" charset="0"/>
              </a:rPr>
              <a:t>Kaitlin says: </a:t>
            </a:r>
            <a:r>
              <a:rPr lang="en-GB" sz="2000" i="1">
                <a:solidFill>
                  <a:srgbClr val="222222"/>
                </a:solidFill>
                <a:ea typeface="Times New Roman" panose="02020603050405020304" pitchFamily="18" charset="0"/>
              </a:rPr>
              <a:t>“</a:t>
            </a:r>
            <a:r>
              <a:rPr lang="en-GB" sz="2000" i="1">
                <a:solidFill>
                  <a:srgbClr val="222222"/>
                </a:solidFill>
                <a:effectLst/>
                <a:ea typeface="Times New Roman" panose="02020603050405020304" pitchFamily="18" charset="0"/>
              </a:rPr>
              <a:t>Lorenzo Duran is a Spanish self-taught artist who carves beautifully detailed artworks into leaves. He was inspired by watching how a caterpillar made holes in a leaf by eating it!”</a:t>
            </a:r>
            <a:endParaRPr lang="en-GB" sz="2000">
              <a:solidFill>
                <a:srgbClr val="222222"/>
              </a:solidFill>
              <a:effectLst/>
              <a:ea typeface="Times New Roman" panose="02020603050405020304" pitchFamily="18" charset="0"/>
            </a:endParaRPr>
          </a:p>
          <a:p>
            <a:endParaRPr lang="en-GB" sz="800">
              <a:solidFill>
                <a:srgbClr val="222222"/>
              </a:solidFill>
              <a:ea typeface="Times New Roman" panose="02020603050405020304" pitchFamily="18" charset="0"/>
            </a:endParaRPr>
          </a:p>
          <a:p>
            <a:endParaRPr lang="en-GB">
              <a:solidFill>
                <a:srgbClr val="222222"/>
              </a:solidFill>
              <a:ea typeface="Times New Roman" panose="02020603050405020304" pitchFamily="18" charset="0"/>
            </a:endParaRPr>
          </a:p>
          <a:p>
            <a:r>
              <a:rPr lang="en-GB" sz="2000">
                <a:solidFill>
                  <a:srgbClr val="222222"/>
                </a:solidFill>
                <a:effectLst/>
                <a:ea typeface="Times New Roman" panose="02020603050405020304" pitchFamily="18" charset="0"/>
              </a:rPr>
              <a:t>Andy Goldsworthy is a British artist, who uses natural materials to create site-specific artworks which explore the relationship between humans and their natural surroundings.</a:t>
            </a:r>
          </a:p>
          <a:p>
            <a:endParaRPr lang="en-GB" sz="2000">
              <a:solidFill>
                <a:srgbClr val="222222"/>
              </a:solidFill>
            </a:endParaRPr>
          </a:p>
          <a:p>
            <a:endParaRPr lang="en-GB" sz="1000">
              <a:solidFill>
                <a:srgbClr val="222222"/>
              </a:solidFill>
            </a:endParaRPr>
          </a:p>
          <a:p>
            <a:r>
              <a:rPr lang="en-GB" sz="2000">
                <a:solidFill>
                  <a:srgbClr val="222222"/>
                </a:solidFill>
                <a:effectLst/>
                <a:ea typeface="Times New Roman" panose="02020603050405020304" pitchFamily="18" charset="0"/>
              </a:rPr>
              <a:t>James Brunt lives and works in Yorkshire and creates artworks using leaves to make patterns and shapes. What patterns can you create using the leaves you have collected?</a:t>
            </a:r>
            <a:endParaRPr lang="en-GB" sz="2000">
              <a:effectLst/>
              <a:ea typeface="Times New Roman" panose="02020603050405020304" pitchFamily="18" charset="0"/>
            </a:endParaRPr>
          </a:p>
        </p:txBody>
      </p:sp>
    </p:spTree>
    <p:extLst>
      <p:ext uri="{BB962C8B-B14F-4D97-AF65-F5344CB8AC3E}">
        <p14:creationId xmlns:p14="http://schemas.microsoft.com/office/powerpoint/2010/main" val="420297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F64281-736F-48B2-ABA2-4579880EA43E}"/>
              </a:ext>
            </a:extLst>
          </p:cNvPr>
          <p:cNvSpPr>
            <a:spLocks noGrp="1"/>
          </p:cNvSpPr>
          <p:nvPr>
            <p:ph idx="1"/>
          </p:nvPr>
        </p:nvSpPr>
        <p:spPr>
          <a:xfrm>
            <a:off x="904240" y="1496103"/>
            <a:ext cx="5488858" cy="4910138"/>
          </a:xfrm>
        </p:spPr>
        <p:txBody>
          <a:bodyPr vert="horz" lIns="91440" tIns="45720" rIns="91440" bIns="45720" rtlCol="0" anchor="t">
            <a:normAutofit/>
          </a:bodyPr>
          <a:lstStyle/>
          <a:p>
            <a:pPr marL="0" indent="0">
              <a:buNone/>
            </a:pPr>
            <a:r>
              <a:rPr lang="en-GB" sz="1400" b="1" dirty="0">
                <a:latin typeface="Ink Free"/>
              </a:rPr>
              <a:t>Authors: </a:t>
            </a:r>
          </a:p>
          <a:p>
            <a:pPr marL="0" indent="0">
              <a:buNone/>
            </a:pPr>
            <a:r>
              <a:rPr lang="en-GB" sz="1400" dirty="0"/>
              <a:t>Kaitlin Ferguson, Artist</a:t>
            </a:r>
            <a:endParaRPr lang="en-GB" sz="1400" dirty="0">
              <a:cs typeface="Calibri"/>
            </a:endParaRPr>
          </a:p>
          <a:p>
            <a:pPr marL="0" indent="0">
              <a:buNone/>
            </a:pPr>
            <a:r>
              <a:rPr lang="en-GB" sz="1400" dirty="0"/>
              <a:t>Gill Sekatawa, Art and Design Lead, Nelson Academy</a:t>
            </a:r>
          </a:p>
          <a:p>
            <a:pPr marL="0" indent="0">
              <a:buNone/>
            </a:pPr>
            <a:r>
              <a:rPr lang="en-GB" sz="1400" dirty="0"/>
              <a:t>Sarah Melia, Science Lead, Nelson Academy</a:t>
            </a:r>
          </a:p>
          <a:p>
            <a:pPr marL="0" indent="0">
              <a:buNone/>
            </a:pPr>
            <a:endParaRPr lang="en-GB" sz="1400" b="1" dirty="0">
              <a:latin typeface="Ink Free"/>
            </a:endParaRPr>
          </a:p>
          <a:p>
            <a:pPr marL="0" indent="0">
              <a:buNone/>
            </a:pPr>
            <a:r>
              <a:rPr lang="en-GB" sz="1400" b="1" dirty="0">
                <a:latin typeface="Ink Free"/>
              </a:rPr>
              <a:t>Illustrator: </a:t>
            </a:r>
          </a:p>
          <a:p>
            <a:pPr marL="0" indent="0">
              <a:buNone/>
            </a:pPr>
            <a:r>
              <a:rPr lang="en-GB" sz="1400" dirty="0"/>
              <a:t>Sophie Clouston, Creative Arts East</a:t>
            </a:r>
            <a:endParaRPr lang="en-GB" sz="1400" dirty="0">
              <a:cs typeface="Calibri"/>
            </a:endParaRPr>
          </a:p>
          <a:p>
            <a:pPr marL="0" indent="0">
              <a:buNone/>
            </a:pPr>
            <a:endParaRPr lang="en-GB" sz="1400" b="1" dirty="0">
              <a:latin typeface="Ink Free"/>
            </a:endParaRPr>
          </a:p>
          <a:p>
            <a:pPr marL="0" indent="0">
              <a:buNone/>
            </a:pPr>
            <a:r>
              <a:rPr lang="en-GB" sz="1400" b="1" dirty="0">
                <a:latin typeface="Ink Free"/>
              </a:rPr>
              <a:t>Commissioned and produced in 2021 by:</a:t>
            </a:r>
          </a:p>
          <a:p>
            <a:pPr marL="0" indent="0">
              <a:buNone/>
            </a:pPr>
            <a:r>
              <a:rPr lang="en-GB" sz="1400" dirty="0"/>
              <a:t>Barbican Creative Learning</a:t>
            </a:r>
            <a:endParaRPr lang="en-GB" sz="1400" dirty="0">
              <a:cs typeface="Calibri"/>
            </a:endParaRPr>
          </a:p>
          <a:p>
            <a:pPr marL="0" indent="0">
              <a:buNone/>
            </a:pPr>
            <a:r>
              <a:rPr lang="en-GB" sz="1400" dirty="0"/>
              <a:t>Creative Arts East for PEACH West Norfolk</a:t>
            </a:r>
          </a:p>
          <a:p>
            <a:pPr marL="0" indent="0">
              <a:buNone/>
            </a:pPr>
            <a:endParaRPr lang="en-GB" dirty="0">
              <a:cs typeface="Calibri"/>
            </a:endParaRPr>
          </a:p>
          <a:p>
            <a:pPr marL="0" indent="0">
              <a:buNone/>
            </a:pPr>
            <a:endParaRPr lang="en-GB" dirty="0">
              <a:cs typeface="Calibri"/>
            </a:endParaRPr>
          </a:p>
          <a:p>
            <a:pPr marL="0" indent="0">
              <a:buNone/>
            </a:pPr>
            <a:endParaRPr lang="en-GB" sz="4400" b="1" dirty="0">
              <a:latin typeface="Ink Free"/>
              <a:cs typeface="Calibri"/>
            </a:endParaRPr>
          </a:p>
          <a:p>
            <a:pPr marL="0" indent="0">
              <a:buNone/>
            </a:pPr>
            <a:endParaRPr lang="en-GB" sz="4400" b="1" dirty="0">
              <a:latin typeface="Ink Free"/>
            </a:endParaRPr>
          </a:p>
          <a:p>
            <a:pPr marL="0" indent="0">
              <a:buNone/>
            </a:pPr>
            <a:endParaRPr lang="en-GB" dirty="0"/>
          </a:p>
          <a:p>
            <a:pPr marL="0" indent="0">
              <a:buNone/>
            </a:pPr>
            <a:endParaRPr lang="en-GB" dirty="0"/>
          </a:p>
          <a:p>
            <a:pPr marL="0" indent="0">
              <a:buNone/>
            </a:pPr>
            <a:endParaRPr lang="en-GB" dirty="0"/>
          </a:p>
        </p:txBody>
      </p:sp>
      <p:pic>
        <p:nvPicPr>
          <p:cNvPr id="6" name="Picture 6" descr="A picture containing dark, lit&#10;&#10;Description automatically generated">
            <a:extLst>
              <a:ext uri="{FF2B5EF4-FFF2-40B4-BE49-F238E27FC236}">
                <a16:creationId xmlns:a16="http://schemas.microsoft.com/office/drawing/2014/main" id="{D3C5B2C5-566B-4345-A7E6-DB865B2E1196}"/>
              </a:ext>
            </a:extLst>
          </p:cNvPr>
          <p:cNvPicPr>
            <a:picLocks noChangeAspect="1"/>
          </p:cNvPicPr>
          <p:nvPr/>
        </p:nvPicPr>
        <p:blipFill>
          <a:blip r:embed="rId3"/>
          <a:stretch>
            <a:fillRect/>
          </a:stretch>
        </p:blipFill>
        <p:spPr>
          <a:xfrm>
            <a:off x="904240" y="567690"/>
            <a:ext cx="2367280" cy="612140"/>
          </a:xfrm>
          <a:prstGeom prst="rect">
            <a:avLst/>
          </a:prstGeom>
        </p:spPr>
      </p:pic>
      <p:sp>
        <p:nvSpPr>
          <p:cNvPr id="7" name="TextBox 6">
            <a:extLst>
              <a:ext uri="{FF2B5EF4-FFF2-40B4-BE49-F238E27FC236}">
                <a16:creationId xmlns:a16="http://schemas.microsoft.com/office/drawing/2014/main" id="{FDA1B723-34E0-4258-ACDC-383A62D3D21C}"/>
              </a:ext>
            </a:extLst>
          </p:cNvPr>
          <p:cNvSpPr txBox="1"/>
          <p:nvPr/>
        </p:nvSpPr>
        <p:spPr>
          <a:xfrm>
            <a:off x="5034430" y="2486232"/>
            <a:ext cx="4972160" cy="2846933"/>
          </a:xfrm>
          <a:prstGeom prst="rect">
            <a:avLst/>
          </a:prstGeom>
          <a:noFill/>
          <a:ln>
            <a:noFill/>
          </a:ln>
        </p:spPr>
        <p:txBody>
          <a:bodyPr wrap="square">
            <a:spAutoFit/>
          </a:bodyPr>
          <a:lstStyle/>
          <a:p>
            <a:pPr marL="0" indent="0">
              <a:buNone/>
            </a:pPr>
            <a:r>
              <a:rPr lang="en-GB" sz="1400" b="1" dirty="0">
                <a:latin typeface="Ink Free"/>
              </a:rPr>
              <a:t>Attribution:</a:t>
            </a:r>
          </a:p>
          <a:p>
            <a:pPr marL="0" indent="0">
              <a:buNone/>
            </a:pPr>
            <a:r>
              <a:rPr lang="en-GB" sz="1500" dirty="0">
                <a:cs typeface="Calibri"/>
              </a:rPr>
              <a:t>You are welcome to share this resource with colleagues and adapt it as you see fit. Please note that if you do so, the following credit line must be used:</a:t>
            </a:r>
          </a:p>
          <a:p>
            <a:pPr marL="0" indent="0">
              <a:buNone/>
            </a:pPr>
            <a:r>
              <a:rPr lang="en-GB" sz="1500" dirty="0">
                <a:cs typeface="Calibri"/>
              </a:rPr>
              <a:t> </a:t>
            </a:r>
          </a:p>
          <a:p>
            <a:pPr marL="0" indent="0">
              <a:buNone/>
            </a:pPr>
            <a:r>
              <a:rPr lang="en-GB" sz="1500" i="1" dirty="0">
                <a:cs typeface="Calibri"/>
              </a:rPr>
              <a:t>Taken from Teacher Lab: Teaching Primary Science through Creativity, written by Kaitlin Ferguson, Gill Sekatawa and Sarah Melia. Illustrations by Sophie Clouston. Commissioned by Barbican Creative Learning and Creative Arts East. With support from the </a:t>
            </a:r>
            <a:r>
              <a:rPr lang="en-GB" sz="1500" i="1" dirty="0" err="1">
                <a:cs typeface="Calibri"/>
              </a:rPr>
              <a:t>Esmée</a:t>
            </a:r>
            <a:r>
              <a:rPr lang="en-GB" sz="1500" i="1" dirty="0">
                <a:cs typeface="Calibri"/>
              </a:rPr>
              <a:t> Fairbairn Foundation and Nelson Academy, Downham Market. Teacher Lab is a Barbican Creative Learning programme</a:t>
            </a:r>
          </a:p>
        </p:txBody>
      </p:sp>
      <p:pic>
        <p:nvPicPr>
          <p:cNvPr id="2" name="Picture 4" descr="Text&#10;&#10;Description automatically generated">
            <a:extLst>
              <a:ext uri="{FF2B5EF4-FFF2-40B4-BE49-F238E27FC236}">
                <a16:creationId xmlns:a16="http://schemas.microsoft.com/office/drawing/2014/main" id="{40D7055B-F9E8-45EF-A6C4-E242869616BF}"/>
              </a:ext>
            </a:extLst>
          </p:cNvPr>
          <p:cNvPicPr>
            <a:picLocks noChangeAspect="1"/>
          </p:cNvPicPr>
          <p:nvPr/>
        </p:nvPicPr>
        <p:blipFill>
          <a:blip r:embed="rId4"/>
          <a:stretch>
            <a:fillRect/>
          </a:stretch>
        </p:blipFill>
        <p:spPr>
          <a:xfrm>
            <a:off x="236458" y="5487053"/>
            <a:ext cx="2743200" cy="1235461"/>
          </a:xfrm>
          <a:prstGeom prst="rect">
            <a:avLst/>
          </a:prstGeom>
        </p:spPr>
      </p:pic>
      <p:sp>
        <p:nvSpPr>
          <p:cNvPr id="5" name="TextBox 4">
            <a:extLst>
              <a:ext uri="{FF2B5EF4-FFF2-40B4-BE49-F238E27FC236}">
                <a16:creationId xmlns:a16="http://schemas.microsoft.com/office/drawing/2014/main" id="{7AF14A76-7B1F-4F32-8834-9F4DDEC08B14}"/>
              </a:ext>
            </a:extLst>
          </p:cNvPr>
          <p:cNvSpPr txBox="1"/>
          <p:nvPr/>
        </p:nvSpPr>
        <p:spPr>
          <a:xfrm>
            <a:off x="5034430" y="1496103"/>
            <a:ext cx="4505498" cy="1015663"/>
          </a:xfrm>
          <a:prstGeom prst="rect">
            <a:avLst/>
          </a:prstGeom>
          <a:noFill/>
        </p:spPr>
        <p:txBody>
          <a:bodyPr wrap="square" rtlCol="0">
            <a:spAutoFit/>
          </a:bodyPr>
          <a:lstStyle/>
          <a:p>
            <a:pPr marL="0" indent="0">
              <a:buNone/>
            </a:pPr>
            <a:r>
              <a:rPr lang="en-GB" sz="1400" b="1" dirty="0">
                <a:latin typeface="Ink Free"/>
              </a:rPr>
              <a:t>With thanks to:</a:t>
            </a:r>
          </a:p>
          <a:p>
            <a:pPr marL="0" indent="0">
              <a:buNone/>
            </a:pPr>
            <a:r>
              <a:rPr lang="en-GB" sz="1400" dirty="0"/>
              <a:t>Staff and students at Nelson Academy, Downham Market</a:t>
            </a:r>
            <a:endParaRPr lang="en-GB" sz="1400" dirty="0">
              <a:cs typeface="Calibri"/>
            </a:endParaRPr>
          </a:p>
          <a:p>
            <a:pPr marL="0" indent="0">
              <a:buNone/>
            </a:pPr>
            <a:r>
              <a:rPr lang="en-GB" sz="1400" dirty="0"/>
              <a:t>Norfolk and Norwich Festival Bridge</a:t>
            </a:r>
            <a:endParaRPr lang="en-GB" sz="1400" dirty="0">
              <a:cs typeface="Calibri"/>
            </a:endParaRPr>
          </a:p>
          <a:p>
            <a:endParaRPr lang="en-GB" dirty="0"/>
          </a:p>
        </p:txBody>
      </p:sp>
      <p:pic>
        <p:nvPicPr>
          <p:cNvPr id="4" name="Picture 6">
            <a:extLst>
              <a:ext uri="{FF2B5EF4-FFF2-40B4-BE49-F238E27FC236}">
                <a16:creationId xmlns:a16="http://schemas.microsoft.com/office/drawing/2014/main" id="{AE26DDF5-0999-417C-B5D0-B1CB604181E7}"/>
              </a:ext>
            </a:extLst>
          </p:cNvPr>
          <p:cNvPicPr>
            <a:picLocks noChangeAspect="1"/>
          </p:cNvPicPr>
          <p:nvPr/>
        </p:nvPicPr>
        <p:blipFill>
          <a:blip r:embed="rId5"/>
          <a:stretch>
            <a:fillRect/>
          </a:stretch>
        </p:blipFill>
        <p:spPr>
          <a:xfrm>
            <a:off x="10006590" y="4497651"/>
            <a:ext cx="1948952" cy="2224863"/>
          </a:xfrm>
          <a:prstGeom prst="rect">
            <a:avLst/>
          </a:prstGeom>
        </p:spPr>
      </p:pic>
    </p:spTree>
    <p:extLst>
      <p:ext uri="{BB962C8B-B14F-4D97-AF65-F5344CB8AC3E}">
        <p14:creationId xmlns:p14="http://schemas.microsoft.com/office/powerpoint/2010/main" val="2175207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A1EE9A-5C4E-4B5C-96A3-113C16ABB14C}"/>
              </a:ext>
            </a:extLst>
          </p:cNvPr>
          <p:cNvSpPr>
            <a:spLocks noGrp="1"/>
          </p:cNvSpPr>
          <p:nvPr>
            <p:ph idx="1"/>
          </p:nvPr>
        </p:nvSpPr>
        <p:spPr>
          <a:xfrm>
            <a:off x="853440" y="1725765"/>
            <a:ext cx="9662160" cy="4351338"/>
          </a:xfrm>
        </p:spPr>
        <p:txBody>
          <a:bodyPr vert="horz" lIns="91440" tIns="45720" rIns="91440" bIns="45720" rtlCol="0" anchor="t">
            <a:normAutofit lnSpcReduction="10000"/>
          </a:bodyPr>
          <a:lstStyle/>
          <a:p>
            <a:pPr marL="0" indent="0">
              <a:buNone/>
            </a:pPr>
            <a:r>
              <a:rPr lang="en-GB" sz="2400" i="1" dirty="0"/>
              <a:t>Below are some links to more resources for supporting creativity in learners:</a:t>
            </a:r>
          </a:p>
          <a:p>
            <a:pPr marL="0" indent="0">
              <a:buNone/>
            </a:pPr>
            <a:endParaRPr lang="en-GB" sz="1050" i="1" dirty="0"/>
          </a:p>
          <a:p>
            <a:pPr marL="0" indent="0">
              <a:buNone/>
            </a:pPr>
            <a:r>
              <a:rPr lang="en-GB" sz="2400" i="1" dirty="0">
                <a:hlinkClick r:id="rId3"/>
              </a:rPr>
              <a:t>https://www.researchgate.net/publication/305218451_A_Five_Dimensional_Model_of_Creativity_and_its_Assessment_in_Schools</a:t>
            </a:r>
            <a:r>
              <a:rPr lang="en-GB" sz="2400" i="1" dirty="0"/>
              <a:t> </a:t>
            </a:r>
          </a:p>
          <a:p>
            <a:pPr marL="0" indent="0">
              <a:buNone/>
            </a:pPr>
            <a:endParaRPr lang="en-GB" sz="2400" i="1" dirty="0"/>
          </a:p>
          <a:p>
            <a:pPr marL="0" indent="0">
              <a:buNone/>
            </a:pPr>
            <a:r>
              <a:rPr lang="en-GB" sz="2400" i="1" dirty="0">
                <a:hlinkClick r:id="rId4"/>
              </a:rPr>
              <a:t>https://www.thomastallisschool.com/tallis-habits.html</a:t>
            </a:r>
            <a:endParaRPr lang="en-GB" sz="2400" i="1" dirty="0"/>
          </a:p>
          <a:p>
            <a:pPr marL="0" indent="0">
              <a:buNone/>
            </a:pPr>
            <a:endParaRPr lang="en-GB" sz="2400" i="1" dirty="0"/>
          </a:p>
          <a:p>
            <a:pPr marL="0" indent="0">
              <a:buNone/>
            </a:pPr>
            <a:r>
              <a:rPr lang="en-GB" sz="2400" i="1" dirty="0">
                <a:hlinkClick r:id="rId5"/>
              </a:rPr>
              <a:t>https://nnfestival.org.uk/festival-bridge/schools-education/resource-bank/</a:t>
            </a:r>
            <a:endParaRPr lang="en-GB" sz="2400" i="1" dirty="0"/>
          </a:p>
          <a:p>
            <a:pPr marL="0" indent="0">
              <a:buNone/>
            </a:pPr>
            <a:endParaRPr lang="en-GB" sz="2400" i="1" dirty="0"/>
          </a:p>
          <a:p>
            <a:pPr marL="0" indent="0">
              <a:buNone/>
            </a:pPr>
            <a:r>
              <a:rPr lang="en-GB" sz="2400" i="1" dirty="0">
                <a:hlinkClick r:id="rId6"/>
              </a:rPr>
              <a:t>https://www.groundworkgallery.com/exhibitions-about-environment/virtual-tour/</a:t>
            </a:r>
            <a:endParaRPr lang="en-GB" sz="2400" i="1" dirty="0"/>
          </a:p>
          <a:p>
            <a:pPr marL="0" indent="0">
              <a:buNone/>
            </a:pPr>
            <a:endParaRPr lang="en-GB" sz="2400" i="1" dirty="0"/>
          </a:p>
          <a:p>
            <a:pPr marL="0" indent="0">
              <a:buNone/>
            </a:pPr>
            <a:endParaRPr lang="en-GB" sz="2400" i="1" dirty="0"/>
          </a:p>
          <a:p>
            <a:pPr marL="0" indent="0">
              <a:buNone/>
            </a:pPr>
            <a:endParaRPr lang="en-GB" i="1" dirty="0"/>
          </a:p>
        </p:txBody>
      </p:sp>
      <p:pic>
        <p:nvPicPr>
          <p:cNvPr id="6" name="Picture 6" descr="Logo&#10;&#10;Description automatically generated">
            <a:extLst>
              <a:ext uri="{FF2B5EF4-FFF2-40B4-BE49-F238E27FC236}">
                <a16:creationId xmlns:a16="http://schemas.microsoft.com/office/drawing/2014/main" id="{EDB820CC-87AE-4B80-93BF-A9DBED5C7419}"/>
              </a:ext>
            </a:extLst>
          </p:cNvPr>
          <p:cNvPicPr>
            <a:picLocks noChangeAspect="1"/>
          </p:cNvPicPr>
          <p:nvPr/>
        </p:nvPicPr>
        <p:blipFill>
          <a:blip r:embed="rId7"/>
          <a:stretch>
            <a:fillRect/>
          </a:stretch>
        </p:blipFill>
        <p:spPr>
          <a:xfrm>
            <a:off x="853440" y="780897"/>
            <a:ext cx="2743200" cy="581966"/>
          </a:xfrm>
          <a:prstGeom prst="rect">
            <a:avLst/>
          </a:prstGeom>
        </p:spPr>
      </p:pic>
    </p:spTree>
    <p:extLst>
      <p:ext uri="{BB962C8B-B14F-4D97-AF65-F5344CB8AC3E}">
        <p14:creationId xmlns:p14="http://schemas.microsoft.com/office/powerpoint/2010/main" val="14274440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b9a84b40-f786-4e2b-a316-b3fbf6245d2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A5A5A1348DC024DA663B2454A6141ED" ma:contentTypeVersion="14" ma:contentTypeDescription="Create a new document." ma:contentTypeScope="" ma:versionID="8e33a2946157e7f4fdcad2577b8a9e5b">
  <xsd:schema xmlns:xsd="http://www.w3.org/2001/XMLSchema" xmlns:xs="http://www.w3.org/2001/XMLSchema" xmlns:p="http://schemas.microsoft.com/office/2006/metadata/properties" xmlns:ns2="b9a84b40-f786-4e2b-a316-b3fbf6245d23" xmlns:ns3="983e90d3-887f-48b9-9d18-9b4c37b01d82" targetNamespace="http://schemas.microsoft.com/office/2006/metadata/properties" ma:root="true" ma:fieldsID="f548210373184f68ce5ad33f2c2fe598" ns2:_="" ns3:_="">
    <xsd:import namespace="b9a84b40-f786-4e2b-a316-b3fbf6245d23"/>
    <xsd:import namespace="983e90d3-887f-48b9-9d18-9b4c37b01d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_Flow_SignoffStatu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a84b40-f786-4e2b-a316-b3fbf6245d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83e90d3-887f-48b9-9d18-9b4c37b01d8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AA2FAB-690B-433B-AA4C-66995DF7EC31}">
  <ds:schemaRefs>
    <ds:schemaRef ds:uri="http://www.w3.org/XML/1998/namespace"/>
    <ds:schemaRef ds:uri="http://schemas.microsoft.com/office/infopath/2007/PartnerControls"/>
    <ds:schemaRef ds:uri="9f5b7e94-4d0a-4b2b-911d-58ded323e4e0"/>
    <ds:schemaRef ds:uri="http://purl.org/dc/elements/1.1/"/>
    <ds:schemaRef ds:uri="http://schemas.microsoft.com/office/2006/documentManagement/types"/>
    <ds:schemaRef ds:uri="8beef897-3db3-49d8-a0c4-453fcba96eea"/>
    <ds:schemaRef ds:uri="http://schemas.microsoft.com/office/2006/metadata/properties"/>
    <ds:schemaRef ds:uri="http://schemas.openxmlformats.org/package/2006/metadata/core-properties"/>
    <ds:schemaRef ds:uri="http://purl.org/dc/dcmitype/"/>
    <ds:schemaRef ds:uri="http://purl.org/dc/terms/"/>
    <ds:schemaRef ds:uri="b9a84b40-f786-4e2b-a316-b3fbf6245d23"/>
  </ds:schemaRefs>
</ds:datastoreItem>
</file>

<file path=customXml/itemProps2.xml><?xml version="1.0" encoding="utf-8"?>
<ds:datastoreItem xmlns:ds="http://schemas.openxmlformats.org/officeDocument/2006/customXml" ds:itemID="{9DAABB04-5E43-464D-8456-B17AD80437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a84b40-f786-4e2b-a316-b3fbf6245d23"/>
    <ds:schemaRef ds:uri="983e90d3-887f-48b9-9d18-9b4c37b01d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B3A830-593A-4A68-A636-C644B63B54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780</TotalTime>
  <Words>2638</Words>
  <Application>Microsoft Office PowerPoint</Application>
  <PresentationFormat>Widescreen</PresentationFormat>
  <Paragraphs>199</Paragraphs>
  <Slides>19</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"Avenir Book"</vt:lpstr>
      <vt:lpstr>Arial</vt:lpstr>
      <vt:lpstr>Calibri</vt:lpstr>
      <vt:lpstr>Calibri Light</vt:lpstr>
      <vt:lpstr>FuturaSB-Bold</vt:lpstr>
      <vt:lpstr>Ink Free</vt:lpstr>
      <vt:lpstr>Office Theme</vt:lpstr>
      <vt:lpstr>Teacher Lab</vt:lpstr>
      <vt:lpstr>Contents</vt:lpstr>
      <vt:lpstr>About Teacher Lab</vt:lpstr>
      <vt:lpstr>PowerPoint Presentation</vt:lpstr>
      <vt:lpstr>About this Resource…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Medium: Printmaking</vt:lpstr>
      <vt:lpstr>PowerPoint Presentation</vt:lpstr>
      <vt:lpstr>              continued…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Sorting Natural Materials</dc:title>
  <dc:creator>Natalie Jode | Creative Arts East</dc:creator>
  <cp:lastModifiedBy>Natalie Jode | Creative Arts East</cp:lastModifiedBy>
  <cp:revision>7</cp:revision>
  <dcterms:created xsi:type="dcterms:W3CDTF">2021-12-20T16:25:16Z</dcterms:created>
  <dcterms:modified xsi:type="dcterms:W3CDTF">2022-03-03T16:14:45Z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0x010100EA5A5A1348DC024DA663B2454A6141ED</vt:lpwstr>
  </property>
</Properties>
</file>